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58" r:id="rId3"/>
    <p:sldId id="327" r:id="rId4"/>
    <p:sldId id="323" r:id="rId5"/>
    <p:sldId id="277" r:id="rId6"/>
    <p:sldId id="293" r:id="rId7"/>
    <p:sldId id="278" r:id="rId8"/>
    <p:sldId id="285" r:id="rId9"/>
    <p:sldId id="282" r:id="rId10"/>
    <p:sldId id="281" r:id="rId11"/>
    <p:sldId id="289" r:id="rId12"/>
    <p:sldId id="286" r:id="rId13"/>
    <p:sldId id="358" r:id="rId14"/>
    <p:sldId id="271" r:id="rId15"/>
    <p:sldId id="297" r:id="rId16"/>
    <p:sldId id="304" r:id="rId17"/>
    <p:sldId id="290" r:id="rId18"/>
    <p:sldId id="291" r:id="rId19"/>
    <p:sldId id="329" r:id="rId20"/>
    <p:sldId id="298" r:id="rId21"/>
    <p:sldId id="355" r:id="rId22"/>
    <p:sldId id="309" r:id="rId23"/>
    <p:sldId id="311" r:id="rId24"/>
    <p:sldId id="348" r:id="rId25"/>
    <p:sldId id="326" r:id="rId26"/>
    <p:sldId id="336" r:id="rId27"/>
    <p:sldId id="338" r:id="rId28"/>
    <p:sldId id="325" r:id="rId29"/>
    <p:sldId id="320" r:id="rId30"/>
    <p:sldId id="349" r:id="rId31"/>
    <p:sldId id="312" r:id="rId32"/>
    <p:sldId id="354" r:id="rId33"/>
    <p:sldId id="352" r:id="rId34"/>
    <p:sldId id="357" r:id="rId35"/>
    <p:sldId id="356" r:id="rId3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a:srgbClr val="F11BA5"/>
    <a:srgbClr val="FF66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30" autoAdjust="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6F3DEA-1797-4CCF-9C96-F00B661F4532}" type="datetimeFigureOut">
              <a:rPr lang="en-US" smtClean="0"/>
              <a:pPr/>
              <a:t>7/28/2017</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887640-1FCC-4FBE-8F71-657AC930EE95}" type="slidenum">
              <a:rPr lang="en-US" smtClean="0"/>
              <a:pPr/>
              <a:t>‹Nº›</a:t>
            </a:fld>
            <a:endParaRPr lang="en-US"/>
          </a:p>
        </p:txBody>
      </p:sp>
    </p:spTree>
    <p:extLst>
      <p:ext uri="{BB962C8B-B14F-4D97-AF65-F5344CB8AC3E}">
        <p14:creationId xmlns:p14="http://schemas.microsoft.com/office/powerpoint/2010/main" xmlns="" val="3416855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a:p>
        </p:txBody>
      </p:sp>
      <p:sp>
        <p:nvSpPr>
          <p:cNvPr id="4" name="3 Marcador de fecha"/>
          <p:cNvSpPr>
            <a:spLocks noGrp="1"/>
          </p:cNvSpPr>
          <p:nvPr>
            <p:ph type="dt" sz="half" idx="10"/>
          </p:nvPr>
        </p:nvSpPr>
        <p:spPr/>
        <p:txBody>
          <a:bodyPr/>
          <a:lstStyle/>
          <a:p>
            <a:fld id="{FC637F62-FEEA-473D-B5A1-D78C5D2B1250}" type="datetimeFigureOut">
              <a:rPr lang="en-US" smtClean="0"/>
              <a:pPr/>
              <a:t>7/28/2017</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0A46A7F3-D1A3-43C2-A37F-F34B76AE1506}"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p:txBody>
          <a:bodyPr/>
          <a:lstStyle/>
          <a:p>
            <a:fld id="{FC637F62-FEEA-473D-B5A1-D78C5D2B1250}" type="datetimeFigureOut">
              <a:rPr lang="en-US" smtClean="0"/>
              <a:pPr/>
              <a:t>7/28/2017</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0A46A7F3-D1A3-43C2-A37F-F34B76AE1506}"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p:txBody>
          <a:bodyPr/>
          <a:lstStyle/>
          <a:p>
            <a:fld id="{FC637F62-FEEA-473D-B5A1-D78C5D2B1250}" type="datetimeFigureOut">
              <a:rPr lang="en-US" smtClean="0"/>
              <a:pPr/>
              <a:t>7/28/2017</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0A46A7F3-D1A3-43C2-A37F-F34B76AE1506}"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p:txBody>
          <a:bodyPr/>
          <a:lstStyle/>
          <a:p>
            <a:fld id="{FC637F62-FEEA-473D-B5A1-D78C5D2B1250}" type="datetimeFigureOut">
              <a:rPr lang="en-US" smtClean="0"/>
              <a:pPr/>
              <a:t>7/28/2017</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0A46A7F3-D1A3-43C2-A37F-F34B76AE1506}"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FC637F62-FEEA-473D-B5A1-D78C5D2B1250}" type="datetimeFigureOut">
              <a:rPr lang="en-US" smtClean="0"/>
              <a:pPr/>
              <a:t>7/28/2017</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0A46A7F3-D1A3-43C2-A37F-F34B76AE1506}"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4 Marcador de fecha"/>
          <p:cNvSpPr>
            <a:spLocks noGrp="1"/>
          </p:cNvSpPr>
          <p:nvPr>
            <p:ph type="dt" sz="half" idx="10"/>
          </p:nvPr>
        </p:nvSpPr>
        <p:spPr/>
        <p:txBody>
          <a:bodyPr/>
          <a:lstStyle/>
          <a:p>
            <a:fld id="{FC637F62-FEEA-473D-B5A1-D78C5D2B1250}" type="datetimeFigureOut">
              <a:rPr lang="en-US" smtClean="0"/>
              <a:pPr/>
              <a:t>7/28/2017</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0A46A7F3-D1A3-43C2-A37F-F34B76AE1506}"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6 Marcador de fecha"/>
          <p:cNvSpPr>
            <a:spLocks noGrp="1"/>
          </p:cNvSpPr>
          <p:nvPr>
            <p:ph type="dt" sz="half" idx="10"/>
          </p:nvPr>
        </p:nvSpPr>
        <p:spPr/>
        <p:txBody>
          <a:bodyPr/>
          <a:lstStyle/>
          <a:p>
            <a:fld id="{FC637F62-FEEA-473D-B5A1-D78C5D2B1250}" type="datetimeFigureOut">
              <a:rPr lang="en-US" smtClean="0"/>
              <a:pPr/>
              <a:t>7/28/2017</a:t>
            </a:fld>
            <a:endParaRPr lang="en-US"/>
          </a:p>
        </p:txBody>
      </p:sp>
      <p:sp>
        <p:nvSpPr>
          <p:cNvPr id="8" name="7 Marcador de pie de página"/>
          <p:cNvSpPr>
            <a:spLocks noGrp="1"/>
          </p:cNvSpPr>
          <p:nvPr>
            <p:ph type="ftr" sz="quarter" idx="11"/>
          </p:nvPr>
        </p:nvSpPr>
        <p:spPr/>
        <p:txBody>
          <a:bodyPr/>
          <a:lstStyle/>
          <a:p>
            <a:endParaRPr lang="en-US"/>
          </a:p>
        </p:txBody>
      </p:sp>
      <p:sp>
        <p:nvSpPr>
          <p:cNvPr id="9" name="8 Marcador de número de diapositiva"/>
          <p:cNvSpPr>
            <a:spLocks noGrp="1"/>
          </p:cNvSpPr>
          <p:nvPr>
            <p:ph type="sldNum" sz="quarter" idx="12"/>
          </p:nvPr>
        </p:nvSpPr>
        <p:spPr/>
        <p:txBody>
          <a:bodyPr/>
          <a:lstStyle/>
          <a:p>
            <a:fld id="{0A46A7F3-D1A3-43C2-A37F-F34B76AE1506}"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fecha"/>
          <p:cNvSpPr>
            <a:spLocks noGrp="1"/>
          </p:cNvSpPr>
          <p:nvPr>
            <p:ph type="dt" sz="half" idx="10"/>
          </p:nvPr>
        </p:nvSpPr>
        <p:spPr/>
        <p:txBody>
          <a:bodyPr/>
          <a:lstStyle/>
          <a:p>
            <a:fld id="{FC637F62-FEEA-473D-B5A1-D78C5D2B1250}" type="datetimeFigureOut">
              <a:rPr lang="en-US" smtClean="0"/>
              <a:pPr/>
              <a:t>7/28/2017</a:t>
            </a:fld>
            <a:endParaRPr lang="en-US"/>
          </a:p>
        </p:txBody>
      </p:sp>
      <p:sp>
        <p:nvSpPr>
          <p:cNvPr id="4" name="3 Marcador de pie de página"/>
          <p:cNvSpPr>
            <a:spLocks noGrp="1"/>
          </p:cNvSpPr>
          <p:nvPr>
            <p:ph type="ftr" sz="quarter" idx="11"/>
          </p:nvPr>
        </p:nvSpPr>
        <p:spPr/>
        <p:txBody>
          <a:bodyPr/>
          <a:lstStyle/>
          <a:p>
            <a:endParaRPr lang="en-US"/>
          </a:p>
        </p:txBody>
      </p:sp>
      <p:sp>
        <p:nvSpPr>
          <p:cNvPr id="5" name="4 Marcador de número de diapositiva"/>
          <p:cNvSpPr>
            <a:spLocks noGrp="1"/>
          </p:cNvSpPr>
          <p:nvPr>
            <p:ph type="sldNum" sz="quarter" idx="12"/>
          </p:nvPr>
        </p:nvSpPr>
        <p:spPr/>
        <p:txBody>
          <a:bodyPr/>
          <a:lstStyle/>
          <a:p>
            <a:fld id="{0A46A7F3-D1A3-43C2-A37F-F34B76AE1506}"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C637F62-FEEA-473D-B5A1-D78C5D2B1250}" type="datetimeFigureOut">
              <a:rPr lang="en-US" smtClean="0"/>
              <a:pPr/>
              <a:t>7/28/2017</a:t>
            </a:fld>
            <a:endParaRPr lang="en-US"/>
          </a:p>
        </p:txBody>
      </p:sp>
      <p:sp>
        <p:nvSpPr>
          <p:cNvPr id="3" name="2 Marcador de pie de página"/>
          <p:cNvSpPr>
            <a:spLocks noGrp="1"/>
          </p:cNvSpPr>
          <p:nvPr>
            <p:ph type="ftr" sz="quarter" idx="11"/>
          </p:nvPr>
        </p:nvSpPr>
        <p:spPr/>
        <p:txBody>
          <a:bodyPr/>
          <a:lstStyle/>
          <a:p>
            <a:endParaRPr lang="en-US"/>
          </a:p>
        </p:txBody>
      </p:sp>
      <p:sp>
        <p:nvSpPr>
          <p:cNvPr id="4" name="3 Marcador de número de diapositiva"/>
          <p:cNvSpPr>
            <a:spLocks noGrp="1"/>
          </p:cNvSpPr>
          <p:nvPr>
            <p:ph type="sldNum" sz="quarter" idx="12"/>
          </p:nvPr>
        </p:nvSpPr>
        <p:spPr/>
        <p:txBody>
          <a:bodyPr/>
          <a:lstStyle/>
          <a:p>
            <a:fld id="{0A46A7F3-D1A3-43C2-A37F-F34B76AE1506}"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FC637F62-FEEA-473D-B5A1-D78C5D2B1250}" type="datetimeFigureOut">
              <a:rPr lang="en-US" smtClean="0"/>
              <a:pPr/>
              <a:t>7/28/2017</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0A46A7F3-D1A3-43C2-A37F-F34B76AE1506}"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FC637F62-FEEA-473D-B5A1-D78C5D2B1250}" type="datetimeFigureOut">
              <a:rPr lang="en-US" smtClean="0"/>
              <a:pPr/>
              <a:t>7/28/2017</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0A46A7F3-D1A3-43C2-A37F-F34B76AE1506}"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n-U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637F62-FEEA-473D-B5A1-D78C5D2B1250}" type="datetimeFigureOut">
              <a:rPr lang="en-US" smtClean="0"/>
              <a:pPr/>
              <a:t>7/28/2017</a:t>
            </a:fld>
            <a:endParaRPr lang="en-U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46A7F3-D1A3-43C2-A37F-F34B76AE1506}"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hyperlink" Target="http://www.nature.com/nbt/journal/v29/n2/full/nbt.1771.html"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ascb.org/dora/a-letter-to-thompson-reuters/" TargetMode="External"/><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aT1djsHSxMY"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hyperlink" Target="http://www.great-project.eu/deliverables_files/deliverables03"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pure.au.dk/portal/files/98634660/RES_AGorA_ebook.pdf" TargetMode="External"/><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rri-tools.eu/" TargetMode="External"/><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0" y="2492896"/>
            <a:ext cx="9144000" cy="1107996"/>
          </a:xfrm>
          <a:prstGeom prst="rect">
            <a:avLst/>
          </a:prstGeom>
          <a:noFill/>
        </p:spPr>
        <p:txBody>
          <a:bodyPr wrap="square" lIns="91440" tIns="45720" rIns="91440" bIns="45720">
            <a:spAutoFit/>
          </a:bodyPr>
          <a:lstStyle/>
          <a:p>
            <a:pPr algn="ctr"/>
            <a:r>
              <a:rPr lang="es-ES" sz="6600" b="1" dirty="0" err="1">
                <a:ln w="13462">
                  <a:solidFill>
                    <a:schemeClr val="bg1"/>
                  </a:solidFill>
                  <a:prstDash val="solid"/>
                </a:ln>
                <a:solidFill>
                  <a:schemeClr val="tx1">
                    <a:lumMod val="85000"/>
                    <a:lumOff val="15000"/>
                  </a:schemeClr>
                </a:solidFill>
                <a:effectLst>
                  <a:outerShdw dist="38100" dir="2700000" algn="bl" rotWithShape="0">
                    <a:schemeClr val="accent5"/>
                  </a:outerShdw>
                </a:effectLst>
              </a:rPr>
              <a:t>Introduction</a:t>
            </a:r>
            <a:r>
              <a:rPr lang="es-ES" sz="6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 to RRI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556793"/>
            <a:ext cx="8229600" cy="4680519"/>
          </a:xfrm>
          <a:solidFill>
            <a:schemeClr val="tx2">
              <a:lumMod val="60000"/>
              <a:lumOff val="40000"/>
            </a:schemeClr>
          </a:solidFill>
        </p:spPr>
        <p:txBody>
          <a:bodyPr>
            <a:normAutofit/>
          </a:bodyPr>
          <a:lstStyle/>
          <a:p>
            <a:r>
              <a:rPr lang="en-US" sz="2400" dirty="0">
                <a:solidFill>
                  <a:schemeClr val="bg1">
                    <a:lumMod val="95000"/>
                  </a:schemeClr>
                </a:solidFill>
              </a:rPr>
              <a:t>“Scientific excellence” is insufficient as the sole criteria </a:t>
            </a:r>
            <a:br>
              <a:rPr lang="en-US" sz="2400" dirty="0">
                <a:solidFill>
                  <a:schemeClr val="bg1">
                    <a:lumMod val="95000"/>
                  </a:schemeClr>
                </a:solidFill>
              </a:rPr>
            </a:br>
            <a:r>
              <a:rPr lang="en-US" sz="2400" dirty="0">
                <a:solidFill>
                  <a:schemeClr val="bg1">
                    <a:lumMod val="95000"/>
                  </a:schemeClr>
                </a:solidFill>
              </a:rPr>
              <a:t>for scientific agenda decisions or in evaluating individual or group careers </a:t>
            </a:r>
          </a:p>
          <a:p>
            <a:r>
              <a:rPr lang="en-US" sz="2400" dirty="0">
                <a:solidFill>
                  <a:schemeClr val="bg1">
                    <a:lumMod val="95000"/>
                  </a:schemeClr>
                </a:solidFill>
              </a:rPr>
              <a:t>It tends to be based on</a:t>
            </a:r>
            <a:r>
              <a:rPr lang="en-US" sz="2400" b="1" dirty="0">
                <a:solidFill>
                  <a:schemeClr val="bg1">
                    <a:lumMod val="95000"/>
                  </a:schemeClr>
                </a:solidFill>
              </a:rPr>
              <a:t> bibliometric criteria:</a:t>
            </a:r>
          </a:p>
          <a:p>
            <a:pPr lvl="1"/>
            <a:r>
              <a:rPr lang="en-US" sz="2400" dirty="0">
                <a:solidFill>
                  <a:schemeClr val="bg1">
                    <a:lumMod val="95000"/>
                  </a:schemeClr>
                </a:solidFill>
              </a:rPr>
              <a:t>These criteria don’t measure societal impact of research</a:t>
            </a:r>
          </a:p>
          <a:p>
            <a:pPr lvl="1"/>
            <a:r>
              <a:rPr lang="en-US" sz="2400" dirty="0">
                <a:solidFill>
                  <a:schemeClr val="bg1">
                    <a:lumMod val="95000"/>
                  </a:schemeClr>
                </a:solidFill>
              </a:rPr>
              <a:t>It cannot be stated that the most referenced articles are those that have contributed the most to knowledge, advancement of science or solving big humanity problems</a:t>
            </a:r>
          </a:p>
          <a:p>
            <a:pPr lvl="1"/>
            <a:r>
              <a:rPr lang="en-US" sz="2400" dirty="0">
                <a:solidFill>
                  <a:schemeClr val="bg1">
                    <a:lumMod val="95000"/>
                  </a:schemeClr>
                </a:solidFill>
              </a:rPr>
              <a:t>Publishing cannot become a goal </a:t>
            </a:r>
            <a:r>
              <a:rPr lang="en-US" sz="2400" i="1" dirty="0">
                <a:solidFill>
                  <a:schemeClr val="bg1">
                    <a:lumMod val="95000"/>
                  </a:schemeClr>
                </a:solidFill>
              </a:rPr>
              <a:t>per se</a:t>
            </a:r>
            <a:endParaRPr lang="en-US" sz="2400" dirty="0">
              <a:solidFill>
                <a:schemeClr val="bg1">
                  <a:lumMod val="95000"/>
                </a:schemeClr>
              </a:solidFill>
            </a:endParaRPr>
          </a:p>
          <a:p>
            <a:pPr lvl="1"/>
            <a:r>
              <a:rPr lang="en-US" sz="2400" dirty="0">
                <a:solidFill>
                  <a:schemeClr val="bg1">
                    <a:lumMod val="95000"/>
                  </a:schemeClr>
                </a:solidFill>
              </a:rPr>
              <a:t>Bibliometric indicators affect scientific decisions, but their misuse is also high.</a:t>
            </a:r>
          </a:p>
          <a:p>
            <a:pPr>
              <a:buNone/>
            </a:pPr>
            <a:endParaRPr lang="en-US" dirty="0">
              <a:solidFill>
                <a:schemeClr val="bg1">
                  <a:lumMod val="95000"/>
                </a:schemeClr>
              </a:solidFill>
            </a:endParaRPr>
          </a:p>
          <a:p>
            <a:endParaRPr lang="en-US" dirty="0">
              <a:solidFill>
                <a:schemeClr val="bg1">
                  <a:lumMod val="95000"/>
                </a:schemeClr>
              </a:solidFill>
            </a:endParaRPr>
          </a:p>
          <a:p>
            <a:endParaRPr lang="en-US" dirty="0">
              <a:solidFill>
                <a:schemeClr val="bg1">
                  <a:lumMod val="95000"/>
                </a:schemeClr>
              </a:solidFill>
            </a:endParaRPr>
          </a:p>
          <a:p>
            <a:pPr>
              <a:buNone/>
            </a:pPr>
            <a:endParaRPr lang="en-US" dirty="0">
              <a:solidFill>
                <a:schemeClr val="bg1">
                  <a:lumMod val="95000"/>
                </a:schemeClr>
              </a:solidFill>
            </a:endParaRPr>
          </a:p>
        </p:txBody>
      </p:sp>
      <p:sp>
        <p:nvSpPr>
          <p:cNvPr id="4" name="1 Título"/>
          <p:cNvSpPr txBox="1">
            <a:spLocks/>
          </p:cNvSpPr>
          <p:nvPr/>
        </p:nvSpPr>
        <p:spPr>
          <a:xfrm>
            <a:off x="457200" y="274639"/>
            <a:ext cx="8229600" cy="994122"/>
          </a:xfrm>
          <a:prstGeom prst="rect">
            <a:avLst/>
          </a:prstGeom>
          <a:solidFill>
            <a:srgbClr val="FFC000"/>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dirty="0"/>
              <a:t>Decisions solely based on </a:t>
            </a:r>
            <a:r>
              <a:rPr lang="en-US" sz="2400" b="1" dirty="0"/>
              <a:t>”Scientific excellence”</a:t>
            </a:r>
            <a:endParaRPr 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7"/>
            <a:ext cx="8229600" cy="1040870"/>
          </a:xfrm>
          <a:solidFill>
            <a:srgbClr val="FFC000"/>
          </a:solidFill>
        </p:spPr>
        <p:txBody>
          <a:bodyPr>
            <a:normAutofit fontScale="90000"/>
          </a:bodyPr>
          <a:lstStyle/>
          <a:p>
            <a:r>
              <a:rPr lang="en-US" sz="2800" dirty="0"/>
              <a:t>Some examples: </a:t>
            </a:r>
            <a:br>
              <a:rPr lang="en-US" sz="2800" dirty="0"/>
            </a:br>
            <a:r>
              <a:rPr lang="en-US" sz="2800" b="1" dirty="0"/>
              <a:t>1. </a:t>
            </a:r>
            <a:r>
              <a:rPr lang="en-US" sz="2800" dirty="0"/>
              <a:t>Rejection of a technology once it has reached the market</a:t>
            </a:r>
          </a:p>
        </p:txBody>
      </p:sp>
      <p:sp>
        <p:nvSpPr>
          <p:cNvPr id="3" name="2 Marcador de contenido"/>
          <p:cNvSpPr>
            <a:spLocks noGrp="1"/>
          </p:cNvSpPr>
          <p:nvPr>
            <p:ph idx="1"/>
          </p:nvPr>
        </p:nvSpPr>
        <p:spPr>
          <a:xfrm>
            <a:off x="457200" y="1531531"/>
            <a:ext cx="8219256" cy="1033373"/>
          </a:xfrm>
          <a:solidFill>
            <a:schemeClr val="tx2">
              <a:lumMod val="60000"/>
              <a:lumOff val="40000"/>
            </a:schemeClr>
          </a:solidFill>
        </p:spPr>
        <p:txBody>
          <a:bodyPr>
            <a:noAutofit/>
          </a:bodyPr>
          <a:lstStyle/>
          <a:p>
            <a:pPr>
              <a:lnSpc>
                <a:spcPct val="110000"/>
              </a:lnSpc>
              <a:spcBef>
                <a:spcPts val="600"/>
              </a:spcBef>
              <a:spcAft>
                <a:spcPts val="600"/>
              </a:spcAft>
            </a:pPr>
            <a:r>
              <a:rPr lang="en-US" sz="2800" dirty="0">
                <a:solidFill>
                  <a:schemeClr val="bg1"/>
                </a:solidFill>
              </a:rPr>
              <a:t>In Europe, </a:t>
            </a:r>
            <a:r>
              <a:rPr lang="en-US" sz="2800" b="1" dirty="0" err="1">
                <a:solidFill>
                  <a:srgbClr val="FFC000"/>
                </a:solidFill>
              </a:rPr>
              <a:t>GMFood’s</a:t>
            </a:r>
            <a:r>
              <a:rPr lang="en-US" sz="2800" b="1" dirty="0">
                <a:solidFill>
                  <a:srgbClr val="FFC000"/>
                </a:solidFill>
              </a:rPr>
              <a:t> opponents</a:t>
            </a:r>
            <a:r>
              <a:rPr lang="en-US" sz="2800" b="1" dirty="0">
                <a:solidFill>
                  <a:schemeClr val="bg1"/>
                </a:solidFill>
              </a:rPr>
              <a:t> </a:t>
            </a:r>
            <a:r>
              <a:rPr lang="en-US" sz="2800" dirty="0">
                <a:solidFill>
                  <a:schemeClr val="bg1"/>
                </a:solidFill>
              </a:rPr>
              <a:t>outnumber supporters 3 to 1</a:t>
            </a:r>
            <a:endParaRPr lang="en-US" sz="1050" dirty="0">
              <a:solidFill>
                <a:schemeClr val="bg1"/>
              </a:solidFill>
            </a:endParaRPr>
          </a:p>
        </p:txBody>
      </p:sp>
      <p:sp>
        <p:nvSpPr>
          <p:cNvPr id="6" name="5 Rectángulo"/>
          <p:cNvSpPr/>
          <p:nvPr/>
        </p:nvSpPr>
        <p:spPr>
          <a:xfrm>
            <a:off x="6074919" y="6197242"/>
            <a:ext cx="2915816" cy="400110"/>
          </a:xfrm>
          <a:prstGeom prst="rect">
            <a:avLst/>
          </a:prstGeom>
        </p:spPr>
        <p:txBody>
          <a:bodyPr wrap="square">
            <a:spAutoFit/>
          </a:bodyPr>
          <a:lstStyle/>
          <a:p>
            <a:r>
              <a:rPr lang="en-US" sz="1000" dirty="0"/>
              <a:t>http://maxpixel.freegreatpicture.com/Stop-Health-Gmo-Sign-Well-Food-Science-Wellness-254539</a:t>
            </a:r>
          </a:p>
        </p:txBody>
      </p:sp>
      <p:pic>
        <p:nvPicPr>
          <p:cNvPr id="1029" name="Picture 5"/>
          <p:cNvPicPr>
            <a:picLocks noChangeAspect="1" noChangeArrowheads="1"/>
          </p:cNvPicPr>
          <p:nvPr/>
        </p:nvPicPr>
        <p:blipFill>
          <a:blip r:embed="rId2" cstate="print"/>
          <a:srcRect/>
          <a:stretch>
            <a:fillRect/>
          </a:stretch>
        </p:blipFill>
        <p:spPr bwMode="auto">
          <a:xfrm>
            <a:off x="6137998" y="3501008"/>
            <a:ext cx="2636465" cy="2636465"/>
          </a:xfrm>
          <a:prstGeom prst="rect">
            <a:avLst/>
          </a:prstGeom>
          <a:ln>
            <a:noFill/>
          </a:ln>
          <a:effectLst>
            <a:outerShdw blurRad="292100" dist="139700" dir="2700000" algn="tl" rotWithShape="0">
              <a:srgbClr val="333333">
                <a:alpha val="65000"/>
              </a:srgbClr>
            </a:outerShdw>
          </a:effectLst>
        </p:spPr>
      </p:pic>
      <p:pic>
        <p:nvPicPr>
          <p:cNvPr id="43010" name="Picture 2"/>
          <p:cNvPicPr>
            <a:picLocks noChangeAspect="1" noChangeArrowheads="1"/>
          </p:cNvPicPr>
          <p:nvPr/>
        </p:nvPicPr>
        <p:blipFill>
          <a:blip r:embed="rId3" cstate="print"/>
          <a:srcRect/>
          <a:stretch>
            <a:fillRect/>
          </a:stretch>
        </p:blipFill>
        <p:spPr bwMode="auto">
          <a:xfrm>
            <a:off x="467544" y="2780928"/>
            <a:ext cx="5596051" cy="2304256"/>
          </a:xfrm>
          <a:prstGeom prst="rect">
            <a:avLst/>
          </a:prstGeom>
          <a:ln>
            <a:noFill/>
          </a:ln>
          <a:effectLst>
            <a:outerShdw blurRad="292100" dist="139700" dir="2700000" algn="tl" rotWithShape="0">
              <a:srgbClr val="333333">
                <a:alpha val="65000"/>
              </a:srgbClr>
            </a:outerShdw>
          </a:effectLst>
        </p:spPr>
      </p:pic>
      <p:sp>
        <p:nvSpPr>
          <p:cNvPr id="8" name="7 Rectángulo"/>
          <p:cNvSpPr/>
          <p:nvPr/>
        </p:nvSpPr>
        <p:spPr>
          <a:xfrm>
            <a:off x="539552" y="5502428"/>
            <a:ext cx="5400600" cy="349583"/>
          </a:xfrm>
          <a:prstGeom prst="rect">
            <a:avLst/>
          </a:prstGeom>
        </p:spPr>
        <p:txBody>
          <a:bodyPr wrap="square">
            <a:spAutoFit/>
          </a:bodyPr>
          <a:lstStyle/>
          <a:p>
            <a:pPr>
              <a:lnSpc>
                <a:spcPct val="110000"/>
              </a:lnSpc>
              <a:spcBef>
                <a:spcPts val="600"/>
              </a:spcBef>
              <a:spcAft>
                <a:spcPts val="600"/>
              </a:spcAft>
            </a:pPr>
            <a:r>
              <a:rPr lang="en-US" sz="1600">
                <a:solidFill>
                  <a:schemeClr val="bg1"/>
                </a:solidFill>
                <a:hlinkClick r:id="rId4"/>
              </a:rPr>
              <a:t>www.nature.com/nbt/journal/v29/n2/full/nbt.1771.html</a:t>
            </a:r>
            <a:r>
              <a:rPr lang="en-US" sz="1600">
                <a:solidFill>
                  <a:schemeClr val="bg1"/>
                </a:solidFill>
              </a:rPr>
              <a:t>)</a:t>
            </a:r>
            <a:endParaRPr lang="en-US" sz="1050">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043818"/>
          </a:xfrm>
          <a:solidFill>
            <a:srgbClr val="FFC000"/>
          </a:solidFill>
        </p:spPr>
        <p:txBody>
          <a:bodyPr>
            <a:normAutofit/>
          </a:bodyPr>
          <a:lstStyle/>
          <a:p>
            <a:r>
              <a:rPr lang="en-US" sz="2500" dirty="0"/>
              <a:t>Some examples: </a:t>
            </a:r>
            <a:br>
              <a:rPr lang="en-US" sz="2500" dirty="0"/>
            </a:br>
            <a:r>
              <a:rPr lang="en-US" sz="2500" b="1" dirty="0"/>
              <a:t>2. </a:t>
            </a:r>
            <a:r>
              <a:rPr lang="en-US" sz="2500" dirty="0"/>
              <a:t>R&amp;D&amp;I decisions that increase inequality</a:t>
            </a:r>
          </a:p>
        </p:txBody>
      </p:sp>
      <p:sp>
        <p:nvSpPr>
          <p:cNvPr id="3" name="2 Marcador de contenido"/>
          <p:cNvSpPr>
            <a:spLocks noGrp="1"/>
          </p:cNvSpPr>
          <p:nvPr>
            <p:ph idx="1"/>
          </p:nvPr>
        </p:nvSpPr>
        <p:spPr>
          <a:xfrm>
            <a:off x="457200" y="1556792"/>
            <a:ext cx="8291264" cy="1944216"/>
          </a:xfrm>
          <a:solidFill>
            <a:schemeClr val="tx2">
              <a:lumMod val="60000"/>
              <a:lumOff val="40000"/>
            </a:schemeClr>
          </a:solidFill>
        </p:spPr>
        <p:txBody>
          <a:bodyPr>
            <a:noAutofit/>
          </a:bodyPr>
          <a:lstStyle/>
          <a:p>
            <a:pPr>
              <a:lnSpc>
                <a:spcPct val="110000"/>
              </a:lnSpc>
              <a:spcBef>
                <a:spcPts val="600"/>
              </a:spcBef>
              <a:spcAft>
                <a:spcPts val="600"/>
              </a:spcAft>
            </a:pPr>
            <a:r>
              <a:rPr lang="en-US" sz="2400" b="1" dirty="0">
                <a:solidFill>
                  <a:srgbClr val="FFC000"/>
                </a:solidFill>
              </a:rPr>
              <a:t>10/90 Health Gap</a:t>
            </a:r>
            <a:r>
              <a:rPr lang="en-US" sz="2400" dirty="0">
                <a:solidFill>
                  <a:schemeClr val="bg1"/>
                </a:solidFill>
              </a:rPr>
              <a:t>. Less than 10% of worldwide resources devoted to health research are put towards health in developing countries, where over 90% of all preventable deaths worldwide occur (Global Forum for Health Research).</a:t>
            </a:r>
          </a:p>
        </p:txBody>
      </p:sp>
      <p:pic>
        <p:nvPicPr>
          <p:cNvPr id="1031" name="Picture 7" descr="Mundo, La Tierra, Planeta, Mapa, Geografía, Cartografía"/>
          <p:cNvPicPr>
            <a:picLocks noChangeAspect="1" noChangeArrowheads="1"/>
          </p:cNvPicPr>
          <p:nvPr/>
        </p:nvPicPr>
        <p:blipFill>
          <a:blip r:embed="rId2" cstate="print"/>
          <a:srcRect/>
          <a:stretch>
            <a:fillRect/>
          </a:stretch>
        </p:blipFill>
        <p:spPr bwMode="auto">
          <a:xfrm>
            <a:off x="1835696" y="3528392"/>
            <a:ext cx="6569968" cy="3284984"/>
          </a:xfrm>
          <a:prstGeom prst="rect">
            <a:avLst/>
          </a:prstGeom>
          <a:noFill/>
        </p:spPr>
      </p:pic>
      <p:pic>
        <p:nvPicPr>
          <p:cNvPr id="1028" name="Picture 4" descr="Botiquín, Salud, Medicina, Medicamentos, Médico"/>
          <p:cNvPicPr>
            <a:picLocks noChangeAspect="1" noChangeArrowheads="1"/>
          </p:cNvPicPr>
          <p:nvPr/>
        </p:nvPicPr>
        <p:blipFill>
          <a:blip r:embed="rId3" cstate="print"/>
          <a:srcRect/>
          <a:stretch>
            <a:fillRect/>
          </a:stretch>
        </p:blipFill>
        <p:spPr bwMode="auto">
          <a:xfrm>
            <a:off x="467544" y="3744416"/>
            <a:ext cx="2215325" cy="2215325"/>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132856"/>
            <a:ext cx="2962672" cy="4392488"/>
          </a:xfrm>
          <a:solidFill>
            <a:schemeClr val="tx2">
              <a:lumMod val="60000"/>
              <a:lumOff val="40000"/>
            </a:schemeClr>
          </a:solidFill>
        </p:spPr>
        <p:txBody>
          <a:bodyPr>
            <a:noAutofit/>
          </a:bodyPr>
          <a:lstStyle/>
          <a:p>
            <a:r>
              <a:rPr lang="en-US" sz="1800">
                <a:solidFill>
                  <a:schemeClr val="bg1"/>
                </a:solidFill>
              </a:rPr>
              <a:t>Editorial (2005). Not so deep impact. Nature 435, 1003–1004.</a:t>
            </a:r>
          </a:p>
          <a:p>
            <a:r>
              <a:rPr lang="en-US" sz="1800">
                <a:solidFill>
                  <a:schemeClr val="bg1"/>
                </a:solidFill>
              </a:rPr>
              <a:t>Vanclay, J.K. (2012) Impact Factor: Outdated artefact or stepping-stone to journal certification. Scientometric 92, 211–238.</a:t>
            </a:r>
          </a:p>
          <a:p>
            <a:r>
              <a:rPr lang="en-US" sz="1800">
                <a:solidFill>
                  <a:schemeClr val="bg1"/>
                </a:solidFill>
              </a:rPr>
              <a:t>The PLoS Medicine Editors (2006). The impact factor game. PLoS Med 3(6): e291 doi:10.1371/journal.pmed.0030291.</a:t>
            </a:r>
          </a:p>
        </p:txBody>
      </p:sp>
      <p:pic>
        <p:nvPicPr>
          <p:cNvPr id="6" name="Picture 2"/>
          <p:cNvPicPr>
            <a:picLocks noChangeAspect="1" noChangeArrowheads="1"/>
          </p:cNvPicPr>
          <p:nvPr/>
        </p:nvPicPr>
        <p:blipFill>
          <a:blip r:embed="rId2" cstate="print"/>
          <a:srcRect/>
          <a:stretch>
            <a:fillRect/>
          </a:stretch>
        </p:blipFill>
        <p:spPr bwMode="auto">
          <a:xfrm>
            <a:off x="6053608" y="1484784"/>
            <a:ext cx="2633192" cy="1296144"/>
          </a:xfrm>
          <a:prstGeom prst="rect">
            <a:avLst/>
          </a:prstGeom>
          <a:ln>
            <a:noFill/>
          </a:ln>
          <a:effectLst>
            <a:outerShdw blurRad="292100" dist="139700" dir="2700000" algn="tl" rotWithShape="0">
              <a:srgbClr val="333333">
                <a:alpha val="65000"/>
              </a:srgbClr>
            </a:outerShdw>
          </a:effectLst>
        </p:spPr>
      </p:pic>
      <p:sp>
        <p:nvSpPr>
          <p:cNvPr id="7" name="2 Marcador de contenido"/>
          <p:cNvSpPr txBox="1">
            <a:spLocks/>
          </p:cNvSpPr>
          <p:nvPr/>
        </p:nvSpPr>
        <p:spPr>
          <a:xfrm>
            <a:off x="3613793" y="2947256"/>
            <a:ext cx="5040560" cy="3096344"/>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ts val="600"/>
              </a:spcBef>
              <a:spcAft>
                <a:spcPts val="600"/>
              </a:spcAft>
              <a:buClrTx/>
              <a:buSzTx/>
              <a:buFont typeface="Arial" pitchFamily="34" charset="0"/>
              <a:buChar char="•"/>
              <a:tabLst/>
              <a:defRPr/>
            </a:pPr>
            <a:r>
              <a:rPr kumimoji="0" lang="en-US" sz="2000" b="0" i="0" u="none" strike="noStrike" kern="1200" cap="none" spc="0" normalizeH="0" baseline="0" noProof="0" dirty="0">
                <a:ln>
                  <a:noFill/>
                </a:ln>
                <a:solidFill>
                  <a:schemeClr val="tx1"/>
                </a:solidFill>
                <a:effectLst/>
                <a:uLnTx/>
                <a:uFillTx/>
                <a:latin typeface="+mn-lt"/>
                <a:ea typeface="+mn-ea"/>
                <a:cs typeface="+mn-cs"/>
              </a:rPr>
              <a:t>A group of editors of highly regarded journals that publish in the biomedical sciences met recently to discuss limitations of the two-year JIF and how the JIF and other metrics might be better used by the scientific community. </a:t>
            </a:r>
            <a:r>
              <a:rPr kumimoji="0" lang="en-US" sz="2000" b="1" i="0" u="none" strike="noStrike" kern="1200" cap="none" spc="0" normalizeH="0" baseline="0" noProof="0" dirty="0">
                <a:ln>
                  <a:noFill/>
                </a:ln>
                <a:solidFill>
                  <a:schemeClr val="tx1"/>
                </a:solidFill>
                <a:effectLst/>
                <a:uLnTx/>
                <a:uFillTx/>
                <a:latin typeface="+mn-lt"/>
                <a:ea typeface="+mn-ea"/>
                <a:cs typeface="+mn-cs"/>
              </a:rPr>
              <a:t>We hope to educate the scientific community regarding the misuse of journal-specific metrics in evaluating science and scientists</a:t>
            </a:r>
            <a:r>
              <a:rPr lang="en-US" sz="2000" dirty="0"/>
              <a:t> </a:t>
            </a:r>
            <a:r>
              <a:rPr lang="en-US" sz="1600" dirty="0"/>
              <a:t>(</a:t>
            </a:r>
            <a:r>
              <a:rPr kumimoji="0" lang="en-US" sz="1600" b="0" i="0" u="none" strike="noStrike" kern="1200" cap="none" spc="0" normalizeH="0" baseline="0" noProof="0" dirty="0">
                <a:ln>
                  <a:noFill/>
                </a:ln>
                <a:solidFill>
                  <a:schemeClr val="tx1"/>
                </a:solidFill>
                <a:effectLst/>
                <a:uLnTx/>
                <a:uFillTx/>
                <a:latin typeface="+mn-lt"/>
                <a:ea typeface="+mn-ea"/>
                <a:cs typeface="+mn-cs"/>
                <a:hlinkClick r:id="rId3"/>
              </a:rPr>
              <a:t>www.ascb.org/dora/a-letter-to-thompson-reuters/</a:t>
            </a:r>
            <a:r>
              <a:rPr kumimoji="0" lang="en-US" sz="1600" b="0" i="0" u="none" strike="noStrike" kern="1200" cap="none" spc="0" normalizeH="0" baseline="0" noProof="0" dirty="0">
                <a:ln>
                  <a:noFill/>
                </a:ln>
                <a:solidFill>
                  <a:schemeClr val="tx1"/>
                </a:solidFill>
                <a:effectLst/>
                <a:uLnTx/>
                <a:uFillTx/>
                <a:latin typeface="+mn-lt"/>
                <a:ea typeface="+mn-ea"/>
                <a:cs typeface="+mn-cs"/>
              </a:rPr>
              <a:t>)</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1 Título"/>
          <p:cNvSpPr txBox="1">
            <a:spLocks/>
          </p:cNvSpPr>
          <p:nvPr/>
        </p:nvSpPr>
        <p:spPr>
          <a:xfrm>
            <a:off x="457200" y="274638"/>
            <a:ext cx="8229600" cy="1043818"/>
          </a:xfrm>
          <a:prstGeom prst="rect">
            <a:avLst/>
          </a:prstGeom>
          <a:solidFill>
            <a:srgbClr val="FFC000"/>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500" dirty="0"/>
              <a:t>Some examples: </a:t>
            </a:r>
            <a:br>
              <a:rPr lang="en-US" sz="2500" dirty="0"/>
            </a:br>
            <a:r>
              <a:rPr lang="en-US" sz="2500" b="1" dirty="0"/>
              <a:t>3. </a:t>
            </a:r>
            <a:r>
              <a:rPr lang="en-US" sz="2500" dirty="0"/>
              <a:t>Journal Impact Factor (JIF) as “excellent science” </a:t>
            </a:r>
          </a:p>
        </p:txBody>
      </p:sp>
    </p:spTree>
    <p:extLst>
      <p:ext uri="{BB962C8B-B14F-4D97-AF65-F5344CB8AC3E}">
        <p14:creationId xmlns:p14="http://schemas.microsoft.com/office/powerpoint/2010/main" xmlns="" val="26915985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052736"/>
            <a:ext cx="8064896" cy="3456384"/>
          </a:xfrm>
          <a:solidFill>
            <a:schemeClr val="tx2">
              <a:lumMod val="60000"/>
              <a:lumOff val="40000"/>
            </a:schemeClr>
          </a:solidFill>
        </p:spPr>
        <p:txBody>
          <a:bodyPr tIns="144000" bIns="144000">
            <a:normAutofit/>
          </a:bodyPr>
          <a:lstStyle/>
          <a:p>
            <a:pPr>
              <a:buNone/>
            </a:pPr>
            <a:r>
              <a:rPr lang="en-US" sz="2800" dirty="0">
                <a:solidFill>
                  <a:schemeClr val="bg1"/>
                </a:solidFill>
              </a:rPr>
              <a:t>	</a:t>
            </a:r>
            <a:r>
              <a:rPr lang="en-US" sz="2800" i="1" dirty="0">
                <a:solidFill>
                  <a:schemeClr val="bg1"/>
                </a:solidFill>
              </a:rPr>
              <a:t>Because the community is led (as it should be) by individuals who have succeeded in the status quo ante, </a:t>
            </a:r>
            <a:r>
              <a:rPr lang="en-US" sz="2800" b="1" i="1" dirty="0">
                <a:solidFill>
                  <a:schemeClr val="bg1"/>
                </a:solidFill>
              </a:rPr>
              <a:t>investigators at early stages of their careers might judge </a:t>
            </a:r>
            <a:r>
              <a:rPr lang="en-US" sz="2800" i="1" dirty="0">
                <a:solidFill>
                  <a:schemeClr val="bg1"/>
                </a:solidFill>
              </a:rPr>
              <a:t>(perhaps wrongly) that the best chances of success (as defined by their peers) will come from working within and for the system, not by </a:t>
            </a:r>
            <a:r>
              <a:rPr lang="en-US" sz="2800" b="1" i="1" dirty="0">
                <a:solidFill>
                  <a:schemeClr val="bg1"/>
                </a:solidFill>
              </a:rPr>
              <a:t>challenging</a:t>
            </a:r>
            <a:r>
              <a:rPr lang="en-US" sz="2800" i="1" dirty="0">
                <a:solidFill>
                  <a:schemeClr val="bg1"/>
                </a:solidFill>
              </a:rPr>
              <a:t> it. </a:t>
            </a:r>
          </a:p>
        </p:txBody>
      </p:sp>
      <p:sp>
        <p:nvSpPr>
          <p:cNvPr id="4" name="2 Marcador de contenido"/>
          <p:cNvSpPr txBox="1">
            <a:spLocks/>
          </p:cNvSpPr>
          <p:nvPr/>
        </p:nvSpPr>
        <p:spPr>
          <a:xfrm>
            <a:off x="539552" y="5157192"/>
            <a:ext cx="8229600" cy="1080120"/>
          </a:xfrm>
          <a:prstGeom prst="rect">
            <a:avLst/>
          </a:prstGeom>
        </p:spPr>
        <p:txBody>
          <a:bodyPr vert="horz" lIns="91440" tIns="45720" rIns="91440" bIns="45720" rtlCol="0">
            <a:noAutofit/>
          </a:bodyPr>
          <a:lstStyle/>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r>
              <a:rPr lang="en-US" sz="3600"/>
              <a:t>	</a:t>
            </a:r>
            <a:r>
              <a:rPr kumimoji="0" lang="en-US" b="0" i="0" u="none" strike="noStrike" kern="1200" cap="none" spc="0" normalizeH="0" baseline="0" noProof="0">
                <a:ln>
                  <a:noFill/>
                </a:ln>
                <a:solidFill>
                  <a:schemeClr val="tx1"/>
                </a:solidFill>
                <a:effectLst/>
                <a:uLnTx/>
                <a:uFillTx/>
                <a:latin typeface="+mn-lt"/>
                <a:ea typeface="+mn-ea"/>
                <a:cs typeface="+mn-cs"/>
              </a:rPr>
              <a:t>Biomedical research: increasing value, reducing waste http://www.thelancet.com/pdfs/journals/lancet/PIIS0140-6736(13)62329-6.pdf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755576" y="908721"/>
            <a:ext cx="7772400" cy="936104"/>
          </a:xfrm>
          <a:solidFill>
            <a:srgbClr val="FFC000"/>
          </a:solidFill>
        </p:spPr>
        <p:txBody>
          <a:bodyPr>
            <a:normAutofit/>
          </a:bodyPr>
          <a:lstStyle/>
          <a:p>
            <a:r>
              <a:rPr lang="en-US" sz="3600" b="1" dirty="0"/>
              <a:t>Can we do it better?</a:t>
            </a:r>
          </a:p>
        </p:txBody>
      </p:sp>
      <p:sp>
        <p:nvSpPr>
          <p:cNvPr id="5" name="4 Subtítulo"/>
          <p:cNvSpPr>
            <a:spLocks noGrp="1"/>
          </p:cNvSpPr>
          <p:nvPr>
            <p:ph type="subTitle" idx="1"/>
          </p:nvPr>
        </p:nvSpPr>
        <p:spPr>
          <a:xfrm>
            <a:off x="1403648" y="2086000"/>
            <a:ext cx="6400800" cy="766936"/>
          </a:xfrm>
          <a:solidFill>
            <a:srgbClr val="FF66CC"/>
          </a:solidFill>
        </p:spPr>
        <p:txBody>
          <a:bodyPr/>
          <a:lstStyle/>
          <a:p>
            <a:r>
              <a:rPr lang="en-US" b="1" dirty="0">
                <a:solidFill>
                  <a:schemeClr val="bg1"/>
                </a:solidFill>
              </a:rPr>
              <a:t>Good Science is a Matter</a:t>
            </a:r>
          </a:p>
        </p:txBody>
      </p:sp>
      <p:sp>
        <p:nvSpPr>
          <p:cNvPr id="6" name="4 Subtítulo"/>
          <p:cNvSpPr txBox="1">
            <a:spLocks/>
          </p:cNvSpPr>
          <p:nvPr/>
        </p:nvSpPr>
        <p:spPr>
          <a:xfrm>
            <a:off x="827584" y="3140968"/>
            <a:ext cx="7704856" cy="2736304"/>
          </a:xfrm>
          <a:prstGeom prst="rect">
            <a:avLst/>
          </a:prstGeom>
          <a:solidFill>
            <a:schemeClr val="tx2">
              <a:lumMod val="60000"/>
              <a:lumOff val="40000"/>
            </a:schemeClr>
          </a:solidFill>
        </p:spPr>
        <p:txBody>
          <a:bodyPr vert="horz" lIns="91440" tIns="45720" rIns="91440" bIns="45720" rtlCol="0">
            <a:no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800" b="0" i="0" u="none" strike="noStrike" kern="1200" cap="none" spc="0" normalizeH="0" baseline="0" noProof="0" dirty="0">
                <a:ln>
                  <a:noFill/>
                </a:ln>
                <a:solidFill>
                  <a:schemeClr val="bg1"/>
                </a:solidFill>
                <a:effectLst/>
                <a:uLnTx/>
                <a:uFillTx/>
                <a:latin typeface="+mn-lt"/>
                <a:ea typeface="+mn-ea"/>
                <a:cs typeface="+mn-cs"/>
              </a:rPr>
              <a:t>The</a:t>
            </a:r>
            <a:r>
              <a:rPr kumimoji="0" lang="en-US" sz="4800" b="0" i="0" u="none" strike="noStrike" kern="1200" cap="none" spc="0" normalizeH="0" noProof="0" dirty="0">
                <a:ln>
                  <a:noFill/>
                </a:ln>
                <a:solidFill>
                  <a:schemeClr val="bg1"/>
                </a:solidFill>
                <a:effectLst/>
                <a:uLnTx/>
                <a:uFillTx/>
                <a:latin typeface="+mn-lt"/>
                <a:ea typeface="+mn-ea"/>
                <a:cs typeface="+mn-cs"/>
              </a:rPr>
              <a:t> road to RRI</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800" b="0" i="0" u="none" strike="noStrike" kern="1200" cap="none" spc="0" normalizeH="0" noProof="0" dirty="0">
                <a:ln>
                  <a:noFill/>
                </a:ln>
                <a:solidFill>
                  <a:schemeClr val="bg1"/>
                </a:solidFill>
                <a:effectLst/>
                <a:uLnTx/>
                <a:uFillTx/>
                <a:latin typeface="+mn-lt"/>
                <a:ea typeface="+mn-ea"/>
                <a:cs typeface="+mn-cs"/>
              </a:rPr>
              <a:t>“</a:t>
            </a:r>
            <a:r>
              <a:rPr kumimoji="0" lang="en-US" sz="4800" b="1" i="0" u="none" strike="noStrike" kern="1200" cap="none" spc="0" normalizeH="0" noProof="0" dirty="0">
                <a:ln>
                  <a:noFill/>
                </a:ln>
                <a:solidFill>
                  <a:schemeClr val="bg1"/>
                </a:solidFill>
                <a:effectLst/>
                <a:uLnTx/>
                <a:uFillTx/>
                <a:latin typeface="+mn-lt"/>
                <a:ea typeface="+mn-ea"/>
                <a:cs typeface="+mn-cs"/>
              </a:rPr>
              <a:t>Responsible Research </a:t>
            </a:r>
            <a:br>
              <a:rPr kumimoji="0" lang="en-US" sz="4800" b="1" i="0" u="none" strike="noStrike" kern="1200" cap="none" spc="0" normalizeH="0" noProof="0" dirty="0">
                <a:ln>
                  <a:noFill/>
                </a:ln>
                <a:solidFill>
                  <a:schemeClr val="bg1"/>
                </a:solidFill>
                <a:effectLst/>
                <a:uLnTx/>
                <a:uFillTx/>
                <a:latin typeface="+mn-lt"/>
                <a:ea typeface="+mn-ea"/>
                <a:cs typeface="+mn-cs"/>
              </a:rPr>
            </a:br>
            <a:r>
              <a:rPr kumimoji="0" lang="en-US" sz="4800" b="1" i="0" u="none" strike="noStrike" kern="1200" cap="none" spc="0" normalizeH="0" noProof="0" dirty="0">
                <a:ln>
                  <a:noFill/>
                </a:ln>
                <a:solidFill>
                  <a:schemeClr val="bg1"/>
                </a:solidFill>
                <a:effectLst/>
                <a:uLnTx/>
                <a:uFillTx/>
                <a:latin typeface="+mn-lt"/>
                <a:ea typeface="+mn-ea"/>
                <a:cs typeface="+mn-cs"/>
              </a:rPr>
              <a:t>and Innovation</a:t>
            </a:r>
            <a:r>
              <a:rPr kumimoji="0" lang="en-US" sz="4800" b="0" i="0" u="none" strike="noStrike" kern="1200" cap="none" spc="0" normalizeH="0" noProof="0" dirty="0">
                <a:ln>
                  <a:noFill/>
                </a:ln>
                <a:solidFill>
                  <a:schemeClr val="bg1"/>
                </a:solidFill>
                <a:effectLst/>
                <a:uLnTx/>
                <a:uFillTx/>
                <a:latin typeface="+mn-lt"/>
                <a:ea typeface="+mn-ea"/>
                <a:cs typeface="+mn-cs"/>
              </a:rPr>
              <a:t>”</a:t>
            </a:r>
            <a:endParaRPr kumimoji="0" lang="en-US" sz="4800" b="0" i="0" u="none" strike="noStrike" kern="1200" cap="none" spc="0" normalizeH="0" baseline="0" noProof="0" dirty="0">
              <a:ln>
                <a:noFill/>
              </a:ln>
              <a:solidFill>
                <a:schemeClr val="bg1"/>
              </a:solidFill>
              <a:effectLst/>
              <a:uLnTx/>
              <a:uFillTx/>
              <a:latin typeface="+mn-lt"/>
              <a:ea typeface="+mn-ea"/>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C000"/>
          </a:solidFill>
        </p:spPr>
        <p:txBody>
          <a:bodyPr>
            <a:noAutofit/>
          </a:bodyPr>
          <a:lstStyle/>
          <a:p>
            <a:r>
              <a:rPr lang="en-US" sz="3200" dirty="0"/>
              <a:t>On one hand, </a:t>
            </a:r>
            <a:br>
              <a:rPr lang="en-US" sz="3200" dirty="0"/>
            </a:br>
            <a:r>
              <a:rPr lang="en-US" sz="3200" dirty="0"/>
              <a:t>RRI arises from a Bottom-Up process</a:t>
            </a:r>
          </a:p>
        </p:txBody>
      </p:sp>
      <p:sp>
        <p:nvSpPr>
          <p:cNvPr id="3" name="2 Marcador de contenido"/>
          <p:cNvSpPr>
            <a:spLocks noGrp="1"/>
          </p:cNvSpPr>
          <p:nvPr>
            <p:ph idx="1"/>
          </p:nvPr>
        </p:nvSpPr>
        <p:spPr>
          <a:xfrm>
            <a:off x="457200" y="1600201"/>
            <a:ext cx="6707088" cy="3052936"/>
          </a:xfrm>
          <a:solidFill>
            <a:schemeClr val="tx2">
              <a:lumMod val="60000"/>
              <a:lumOff val="40000"/>
            </a:schemeClr>
          </a:solidFill>
        </p:spPr>
        <p:txBody>
          <a:bodyPr>
            <a:normAutofit/>
          </a:bodyPr>
          <a:lstStyle/>
          <a:p>
            <a:r>
              <a:rPr lang="en-US" sz="2800" dirty="0">
                <a:solidFill>
                  <a:schemeClr val="bg1"/>
                </a:solidFill>
              </a:rPr>
              <a:t>RRI arose from the confluence of various academic disciplines and from initiatives led by academics, representatives of civil society and the industrial sector, science communicators, etc. </a:t>
            </a:r>
          </a:p>
          <a:p>
            <a:r>
              <a:rPr lang="en-US" sz="2800" dirty="0">
                <a:solidFill>
                  <a:schemeClr val="bg1"/>
                </a:solidFill>
              </a:rPr>
              <a:t>So RRI parts from a </a:t>
            </a:r>
            <a:r>
              <a:rPr lang="en-US" sz="2800" b="1" dirty="0">
                <a:solidFill>
                  <a:srgbClr val="FFC000"/>
                </a:solidFill>
              </a:rPr>
              <a:t>Bottom-Up </a:t>
            </a:r>
            <a:r>
              <a:rPr lang="en-US" sz="2800" dirty="0">
                <a:solidFill>
                  <a:schemeClr val="bg1"/>
                </a:solidFill>
              </a:rPr>
              <a:t>force.</a:t>
            </a:r>
          </a:p>
        </p:txBody>
      </p:sp>
      <p:sp>
        <p:nvSpPr>
          <p:cNvPr id="5" name="4 Flecha abajo"/>
          <p:cNvSpPr/>
          <p:nvPr/>
        </p:nvSpPr>
        <p:spPr>
          <a:xfrm rot="10800000">
            <a:off x="7740352" y="2154561"/>
            <a:ext cx="576064" cy="19442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18 CuadroTexto"/>
          <p:cNvSpPr txBox="1"/>
          <p:nvPr/>
        </p:nvSpPr>
        <p:spPr>
          <a:xfrm>
            <a:off x="467544" y="1617762"/>
            <a:ext cx="5184576" cy="3539430"/>
          </a:xfrm>
          <a:prstGeom prst="rect">
            <a:avLst/>
          </a:prstGeom>
          <a:solidFill>
            <a:srgbClr val="FF99FF"/>
          </a:solidFill>
        </p:spPr>
        <p:txBody>
          <a:bodyPr wrap="square" rtlCol="0">
            <a:spAutoFit/>
          </a:bodyPr>
          <a:lstStyle/>
          <a:p>
            <a:pPr marL="342900" indent="-342900">
              <a:buFont typeface="Arial" pitchFamily="34" charset="0"/>
              <a:buChar char="•"/>
            </a:pPr>
            <a:r>
              <a:rPr lang="en-US" sz="2400" dirty="0"/>
              <a:t>Various disciplines, initiatives and movements address it:</a:t>
            </a:r>
          </a:p>
          <a:p>
            <a:pPr marL="800100" lvl="1" indent="-342900">
              <a:buFont typeface="Wingdings" pitchFamily="2" charset="2"/>
              <a:buChar char="ü"/>
            </a:pPr>
            <a:r>
              <a:rPr lang="en-US" sz="2400" dirty="0"/>
              <a:t>Some are decades or centuries old (like ethics), and some are more recent</a:t>
            </a:r>
          </a:p>
          <a:p>
            <a:pPr marL="800100" lvl="1" indent="-342900">
              <a:buFont typeface="Wingdings" pitchFamily="2" charset="2"/>
              <a:buChar char="ü"/>
            </a:pPr>
            <a:r>
              <a:rPr lang="en-US" sz="2400" dirty="0"/>
              <a:t>Disciplines easily overlap and intersect, even if they have their own theoretical base, methodologies and tools. </a:t>
            </a:r>
          </a:p>
        </p:txBody>
      </p:sp>
      <p:pic>
        <p:nvPicPr>
          <p:cNvPr id="46082" name="Picture 2" descr="Microscopio, La Biología, Examinar, La Ciencia"/>
          <p:cNvPicPr>
            <a:picLocks noChangeAspect="1" noChangeArrowheads="1"/>
          </p:cNvPicPr>
          <p:nvPr/>
        </p:nvPicPr>
        <p:blipFill>
          <a:blip r:embed="rId2" cstate="print"/>
          <a:srcRect/>
          <a:stretch>
            <a:fillRect/>
          </a:stretch>
        </p:blipFill>
        <p:spPr bwMode="auto">
          <a:xfrm>
            <a:off x="5796136" y="2276872"/>
            <a:ext cx="2815512" cy="3312368"/>
          </a:xfrm>
          <a:prstGeom prst="rect">
            <a:avLst/>
          </a:prstGeom>
          <a:noFill/>
        </p:spPr>
      </p:pic>
      <p:sp>
        <p:nvSpPr>
          <p:cNvPr id="5" name="1 Título"/>
          <p:cNvSpPr>
            <a:spLocks noGrp="1"/>
          </p:cNvSpPr>
          <p:nvPr>
            <p:ph type="title"/>
          </p:nvPr>
        </p:nvSpPr>
        <p:spPr>
          <a:xfrm>
            <a:off x="457200" y="274638"/>
            <a:ext cx="8229600" cy="1143000"/>
          </a:xfrm>
          <a:solidFill>
            <a:srgbClr val="FFC000"/>
          </a:solidFill>
        </p:spPr>
        <p:txBody>
          <a:bodyPr>
            <a:noAutofit/>
          </a:bodyPr>
          <a:lstStyle/>
          <a:p>
            <a:r>
              <a:rPr lang="en-US" sz="3200" dirty="0"/>
              <a:t>Reflection on R&amp;D&amp;I is not new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85192" y="1916832"/>
            <a:ext cx="2890664" cy="504056"/>
          </a:xfrm>
          <a:solidFill>
            <a:srgbClr val="FFC000"/>
          </a:solidFill>
        </p:spPr>
        <p:txBody>
          <a:bodyPr wrap="none" lIns="144000" tIns="108000" rIns="144000" bIns="108000" anchor="ctr" anchorCtr="0">
            <a:noAutofit/>
          </a:bodyPr>
          <a:lstStyle/>
          <a:p>
            <a:pPr>
              <a:buNone/>
            </a:pPr>
            <a:r>
              <a:rPr lang="en-US" sz="2000" dirty="0"/>
              <a:t>Science Ethics &amp; Bioethics</a:t>
            </a:r>
          </a:p>
        </p:txBody>
      </p:sp>
      <p:sp>
        <p:nvSpPr>
          <p:cNvPr id="4" name="2 Marcador de contenido"/>
          <p:cNvSpPr txBox="1">
            <a:spLocks/>
          </p:cNvSpPr>
          <p:nvPr/>
        </p:nvSpPr>
        <p:spPr>
          <a:xfrm>
            <a:off x="3887924" y="2524213"/>
            <a:ext cx="2124236" cy="417864"/>
          </a:xfrm>
          <a:prstGeom prst="rect">
            <a:avLst/>
          </a:prstGeom>
          <a:solidFill>
            <a:srgbClr val="FFC000"/>
          </a:solidFill>
        </p:spPr>
        <p:txBody>
          <a:bodyPr vert="horz" wrap="none" lIns="144000" tIns="108000" rIns="144000" bIns="108000" rtlCol="0" anchor="ctr" anchorCtr="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2000"/>
              <a:t>Open Innovation</a:t>
            </a:r>
          </a:p>
        </p:txBody>
      </p:sp>
      <p:sp>
        <p:nvSpPr>
          <p:cNvPr id="6" name="2 Marcador de contenido"/>
          <p:cNvSpPr txBox="1">
            <a:spLocks/>
          </p:cNvSpPr>
          <p:nvPr/>
        </p:nvSpPr>
        <p:spPr>
          <a:xfrm>
            <a:off x="6012159" y="4221087"/>
            <a:ext cx="2818655" cy="440545"/>
          </a:xfrm>
          <a:prstGeom prst="rect">
            <a:avLst/>
          </a:prstGeom>
          <a:solidFill>
            <a:srgbClr val="FFC000"/>
          </a:solidFill>
        </p:spPr>
        <p:txBody>
          <a:bodyPr vert="horz" wrap="none" lIns="144000" tIns="108000" rIns="144000" bIns="108000" rtlCol="0" anchor="ctr" anchorCtr="0">
            <a:noAutofit/>
          </a:bodyPr>
          <a:lstStyle/>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a:ln>
                  <a:noFill/>
                </a:ln>
                <a:solidFill>
                  <a:schemeClr val="tx1"/>
                </a:solidFill>
                <a:effectLst/>
                <a:uLnTx/>
                <a:uFillTx/>
                <a:latin typeface="+mn-lt"/>
                <a:ea typeface="+mn-ea"/>
                <a:cs typeface="+mn-cs"/>
              </a:rPr>
              <a:t>Participatory Assessment</a:t>
            </a:r>
          </a:p>
        </p:txBody>
      </p:sp>
      <p:sp>
        <p:nvSpPr>
          <p:cNvPr id="7" name="2 Marcador de contenido"/>
          <p:cNvSpPr txBox="1">
            <a:spLocks/>
          </p:cNvSpPr>
          <p:nvPr/>
        </p:nvSpPr>
        <p:spPr>
          <a:xfrm>
            <a:off x="385192" y="3068960"/>
            <a:ext cx="2674640" cy="467472"/>
          </a:xfrm>
          <a:prstGeom prst="rect">
            <a:avLst/>
          </a:prstGeom>
          <a:solidFill>
            <a:srgbClr val="FFC000"/>
          </a:solidFill>
        </p:spPr>
        <p:txBody>
          <a:bodyPr vert="horz" wrap="none" lIns="144000" tIns="108000" rIns="144000" bIns="108000" rtlCol="0" anchor="ctr" anchorCtr="0">
            <a:noAutofit/>
          </a:bodyPr>
          <a:lstStyle/>
          <a:p>
            <a:pPr marL="342900" marR="0" lvl="0" indent="-34290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a:ln>
                  <a:noFill/>
                </a:ln>
                <a:solidFill>
                  <a:schemeClr val="tx1"/>
                </a:solidFill>
                <a:effectLst/>
                <a:uLnTx/>
                <a:uFillTx/>
                <a:latin typeface="+mn-lt"/>
                <a:ea typeface="+mn-ea"/>
                <a:cs typeface="+mn-cs"/>
              </a:rPr>
              <a:t>Technology Assessment</a:t>
            </a:r>
          </a:p>
        </p:txBody>
      </p:sp>
      <p:sp>
        <p:nvSpPr>
          <p:cNvPr id="9" name="2 Marcador de contenido"/>
          <p:cNvSpPr txBox="1">
            <a:spLocks/>
          </p:cNvSpPr>
          <p:nvPr/>
        </p:nvSpPr>
        <p:spPr>
          <a:xfrm>
            <a:off x="6876255" y="3085493"/>
            <a:ext cx="1946575" cy="450939"/>
          </a:xfrm>
          <a:prstGeom prst="rect">
            <a:avLst/>
          </a:prstGeom>
          <a:solidFill>
            <a:srgbClr val="FFC000"/>
          </a:solidFill>
        </p:spPr>
        <p:txBody>
          <a:bodyPr vert="horz" wrap="none" lIns="144000" tIns="108000" rIns="144000" bIns="108000" rtlCol="0" anchor="ctr" anchorCtr="0">
            <a:noAutofit/>
          </a:bodyPr>
          <a:lstStyle/>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err="1">
                <a:ln>
                  <a:noFill/>
                </a:ln>
                <a:solidFill>
                  <a:schemeClr val="tx1"/>
                </a:solidFill>
                <a:effectLst/>
                <a:uLnTx/>
                <a:uFillTx/>
              </a:rPr>
              <a:t>Gende</a:t>
            </a:r>
            <a:r>
              <a:rPr lang="en-US" sz="2000" dirty="0"/>
              <a:t>r Equality</a:t>
            </a:r>
            <a:endParaRPr kumimoji="0" lang="en-US" sz="2000" b="0" i="0" u="none" strike="noStrike" kern="1200" cap="none" spc="0" normalizeH="0" baseline="0" noProof="0" dirty="0">
              <a:ln>
                <a:noFill/>
              </a:ln>
              <a:solidFill>
                <a:schemeClr val="tx1"/>
              </a:solidFill>
              <a:effectLst/>
              <a:uLnTx/>
              <a:uFillTx/>
            </a:endParaRPr>
          </a:p>
        </p:txBody>
      </p:sp>
      <p:sp>
        <p:nvSpPr>
          <p:cNvPr id="11" name="2 Marcador de contenido"/>
          <p:cNvSpPr txBox="1">
            <a:spLocks/>
          </p:cNvSpPr>
          <p:nvPr/>
        </p:nvSpPr>
        <p:spPr>
          <a:xfrm>
            <a:off x="6588224" y="1916833"/>
            <a:ext cx="2242591" cy="504056"/>
          </a:xfrm>
          <a:prstGeom prst="rect">
            <a:avLst/>
          </a:prstGeom>
          <a:solidFill>
            <a:srgbClr val="FFC000"/>
          </a:solidFill>
        </p:spPr>
        <p:txBody>
          <a:bodyPr vert="horz" wrap="none" lIns="144000" tIns="108000" rIns="144000" bIns="108000" rtlCol="0" anchor="ctr" anchorCtr="0">
            <a:noAutofit/>
          </a:bodyPr>
          <a:lstStyle/>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r>
              <a:rPr lang="en-US" sz="2000" dirty="0"/>
              <a:t>Public Engagement</a:t>
            </a:r>
            <a:endParaRPr kumimoji="0" lang="en-US" sz="2000" b="0" i="0" u="none" strike="noStrike" kern="1200" cap="none" spc="0" normalizeH="0" baseline="0" noProof="0" dirty="0">
              <a:ln>
                <a:noFill/>
              </a:ln>
              <a:solidFill>
                <a:schemeClr val="tx1"/>
              </a:solidFill>
              <a:effectLst/>
              <a:uLnTx/>
              <a:uFillTx/>
            </a:endParaRPr>
          </a:p>
        </p:txBody>
      </p:sp>
      <p:sp>
        <p:nvSpPr>
          <p:cNvPr id="12" name="2 Marcador de contenido"/>
          <p:cNvSpPr txBox="1">
            <a:spLocks/>
          </p:cNvSpPr>
          <p:nvPr/>
        </p:nvSpPr>
        <p:spPr>
          <a:xfrm>
            <a:off x="385192" y="3637409"/>
            <a:ext cx="3502732" cy="493379"/>
          </a:xfrm>
          <a:prstGeom prst="rect">
            <a:avLst/>
          </a:prstGeom>
          <a:solidFill>
            <a:srgbClr val="FFC000"/>
          </a:solidFill>
        </p:spPr>
        <p:txBody>
          <a:bodyPr vert="horz" wrap="none" lIns="144000" tIns="108000" rIns="144000" bIns="108000" rtlCol="0" anchor="ctr" anchorCtr="0">
            <a:noAutofit/>
          </a:bodyPr>
          <a:lstStyle/>
          <a:p>
            <a:pPr marL="342900" lvl="0" indent="-342900">
              <a:spcBef>
                <a:spcPct val="20000"/>
              </a:spcBef>
            </a:pPr>
            <a:r>
              <a:rPr lang="en-US" sz="2000" dirty="0"/>
              <a:t>Corporate Social Responsibility</a:t>
            </a:r>
            <a:endParaRPr kumimoji="0" lang="en-US" sz="2000" b="0" i="0" u="none" strike="noStrike" kern="1200" cap="none" spc="0" normalizeH="0" baseline="0" noProof="0" dirty="0">
              <a:ln>
                <a:noFill/>
              </a:ln>
              <a:solidFill>
                <a:schemeClr val="tx1"/>
              </a:solidFill>
              <a:effectLst/>
              <a:uLnTx/>
              <a:uFillTx/>
            </a:endParaRPr>
          </a:p>
        </p:txBody>
      </p:sp>
      <p:sp>
        <p:nvSpPr>
          <p:cNvPr id="13" name="2 Marcador de contenido"/>
          <p:cNvSpPr txBox="1">
            <a:spLocks/>
          </p:cNvSpPr>
          <p:nvPr/>
        </p:nvSpPr>
        <p:spPr>
          <a:xfrm>
            <a:off x="385192" y="4221088"/>
            <a:ext cx="4950093" cy="440545"/>
          </a:xfrm>
          <a:prstGeom prst="rect">
            <a:avLst/>
          </a:prstGeom>
          <a:solidFill>
            <a:srgbClr val="FFC000"/>
          </a:solidFill>
        </p:spPr>
        <p:txBody>
          <a:bodyPr vert="horz" wrap="square" lIns="144000" tIns="108000" rIns="144000" bIns="108000" rtlCol="0" anchor="ctr" anchorCtr="0">
            <a:noAutofit/>
          </a:bodyPr>
          <a:lstStyle/>
          <a:p>
            <a:pPr marL="342900" lvl="0" indent="-342900">
              <a:spcBef>
                <a:spcPct val="20000"/>
              </a:spcBef>
            </a:pPr>
            <a:r>
              <a:rPr lang="es-ES" sz="2000" dirty="0" err="1"/>
              <a:t>Ethical</a:t>
            </a:r>
            <a:r>
              <a:rPr lang="es-ES" sz="2000" dirty="0"/>
              <a:t>, Legal, and Social </a:t>
            </a:r>
            <a:r>
              <a:rPr lang="es-ES" sz="2000" dirty="0" err="1"/>
              <a:t>Assessment</a:t>
            </a:r>
            <a:r>
              <a:rPr lang="es-ES" sz="2000" dirty="0"/>
              <a:t> (ELSA)</a:t>
            </a:r>
            <a:endParaRPr lang="en-US" sz="2000" dirty="0"/>
          </a:p>
        </p:txBody>
      </p:sp>
      <p:sp>
        <p:nvSpPr>
          <p:cNvPr id="14" name="2 Marcador de contenido"/>
          <p:cNvSpPr txBox="1">
            <a:spLocks/>
          </p:cNvSpPr>
          <p:nvPr/>
        </p:nvSpPr>
        <p:spPr>
          <a:xfrm>
            <a:off x="385192" y="2515431"/>
            <a:ext cx="2890664" cy="457373"/>
          </a:xfrm>
          <a:prstGeom prst="rect">
            <a:avLst/>
          </a:prstGeom>
          <a:solidFill>
            <a:srgbClr val="FFC000"/>
          </a:solidFill>
        </p:spPr>
        <p:txBody>
          <a:bodyPr vert="horz" wrap="none" lIns="144000" tIns="108000" rIns="144000" bIns="108000" rtlCol="0" anchor="ctr" anchorCtr="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a:ln>
                  <a:noFill/>
                </a:ln>
                <a:solidFill>
                  <a:schemeClr val="tx1"/>
                </a:solidFill>
                <a:effectLst/>
                <a:uLnTx/>
                <a:uFillTx/>
                <a:latin typeface="+mn-lt"/>
                <a:ea typeface="+mn-ea"/>
                <a:cs typeface="+mn-cs"/>
              </a:rPr>
              <a:t>Sustainable</a:t>
            </a:r>
            <a:r>
              <a:rPr kumimoji="0" lang="en-US" sz="2000" b="0" i="0" u="none" strike="noStrike" kern="1200" cap="none" spc="0" normalizeH="0" noProof="0" dirty="0">
                <a:ln>
                  <a:noFill/>
                </a:ln>
                <a:solidFill>
                  <a:schemeClr val="tx1"/>
                </a:solidFill>
                <a:effectLst/>
                <a:uLnTx/>
                <a:uFillTx/>
                <a:latin typeface="+mn-lt"/>
                <a:ea typeface="+mn-ea"/>
                <a:cs typeface="+mn-cs"/>
              </a:rPr>
              <a:t> Development</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15" name="14 Rectángulo"/>
          <p:cNvSpPr/>
          <p:nvPr/>
        </p:nvSpPr>
        <p:spPr>
          <a:xfrm>
            <a:off x="6588224" y="2558593"/>
            <a:ext cx="2230614" cy="400110"/>
          </a:xfrm>
          <a:prstGeom prst="rect">
            <a:avLst/>
          </a:prstGeom>
          <a:solidFill>
            <a:srgbClr val="FFC000"/>
          </a:solidFill>
        </p:spPr>
        <p:txBody>
          <a:bodyPr wrap="square">
            <a:spAutoFit/>
          </a:bodyPr>
          <a:lstStyle/>
          <a:p>
            <a:pPr marL="342900" lvl="0" indent="-342900" algn="r">
              <a:spcBef>
                <a:spcPct val="20000"/>
              </a:spcBef>
              <a:defRPr/>
            </a:pPr>
            <a:r>
              <a:rPr lang="en-US" sz="2000" dirty="0"/>
              <a:t>Public Participation</a:t>
            </a:r>
          </a:p>
        </p:txBody>
      </p:sp>
      <p:sp>
        <p:nvSpPr>
          <p:cNvPr id="16" name="2 Marcador de contenido"/>
          <p:cNvSpPr txBox="1">
            <a:spLocks/>
          </p:cNvSpPr>
          <p:nvPr/>
        </p:nvSpPr>
        <p:spPr>
          <a:xfrm>
            <a:off x="3887924" y="1916832"/>
            <a:ext cx="2124236" cy="496782"/>
          </a:xfrm>
          <a:prstGeom prst="rect">
            <a:avLst/>
          </a:prstGeom>
          <a:solidFill>
            <a:srgbClr val="FFC000"/>
          </a:solidFill>
        </p:spPr>
        <p:txBody>
          <a:bodyPr vert="horz" wrap="none" lIns="144000" tIns="108000" rIns="144000" bIns="108000" rtlCol="0" anchor="ctr" anchorCtr="0">
            <a:noAutofit/>
          </a:bodyPr>
          <a:lstStyle/>
          <a:p>
            <a:pPr marL="342900" lvl="0" indent="-342900">
              <a:spcBef>
                <a:spcPct val="20000"/>
              </a:spcBef>
            </a:pPr>
            <a:r>
              <a:rPr lang="en-US" sz="2000" dirty="0"/>
              <a:t>Research Integrity</a:t>
            </a:r>
            <a:endParaRPr kumimoji="0" lang="en-US" sz="2000" b="0" i="0" u="none" strike="noStrike" kern="1200" cap="none" spc="0" normalizeH="0" baseline="0" noProof="0" dirty="0">
              <a:ln>
                <a:noFill/>
              </a:ln>
              <a:solidFill>
                <a:schemeClr val="tx1"/>
              </a:solidFill>
              <a:effectLst/>
              <a:uLnTx/>
              <a:uFillTx/>
            </a:endParaRPr>
          </a:p>
        </p:txBody>
      </p:sp>
      <p:sp>
        <p:nvSpPr>
          <p:cNvPr id="17" name="2 Marcador de contenido"/>
          <p:cNvSpPr txBox="1">
            <a:spLocks/>
          </p:cNvSpPr>
          <p:nvPr/>
        </p:nvSpPr>
        <p:spPr>
          <a:xfrm>
            <a:off x="6284221" y="3626732"/>
            <a:ext cx="2538610" cy="504056"/>
          </a:xfrm>
          <a:prstGeom prst="rect">
            <a:avLst/>
          </a:prstGeom>
          <a:solidFill>
            <a:srgbClr val="FFC000"/>
          </a:solidFill>
        </p:spPr>
        <p:txBody>
          <a:bodyPr vert="horz" wrap="none" lIns="144000" tIns="108000" rIns="144000" bIns="108000" rtlCol="0" anchor="ctr" anchorCtr="0">
            <a:noAutofit/>
          </a:bodyPr>
          <a:lstStyle/>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a:ln>
                  <a:noFill/>
                </a:ln>
                <a:solidFill>
                  <a:schemeClr val="tx1"/>
                </a:solidFill>
                <a:effectLst/>
                <a:uLnTx/>
                <a:uFillTx/>
                <a:latin typeface="+mn-lt"/>
                <a:ea typeface="+mn-ea"/>
                <a:cs typeface="+mn-cs"/>
              </a:rPr>
              <a:t>Participatory Research</a:t>
            </a:r>
          </a:p>
        </p:txBody>
      </p:sp>
      <p:sp>
        <p:nvSpPr>
          <p:cNvPr id="19" name="18 CuadroTexto"/>
          <p:cNvSpPr txBox="1"/>
          <p:nvPr/>
        </p:nvSpPr>
        <p:spPr>
          <a:xfrm>
            <a:off x="251520" y="332656"/>
            <a:ext cx="8640960" cy="1107996"/>
          </a:xfrm>
          <a:prstGeom prst="rect">
            <a:avLst/>
          </a:prstGeom>
          <a:solidFill>
            <a:srgbClr val="FF99FF"/>
          </a:solidFill>
        </p:spPr>
        <p:txBody>
          <a:bodyPr wrap="square" rtlCol="0">
            <a:spAutoFit/>
          </a:bodyPr>
          <a:lstStyle/>
          <a:p>
            <a:pPr marL="342900" indent="-342900"/>
            <a:r>
              <a:rPr lang="en-US" sz="2200" dirty="0"/>
              <a:t>	Main </a:t>
            </a:r>
            <a:r>
              <a:rPr lang="en-US" sz="2200" b="1" dirty="0"/>
              <a:t>disciplines, initiatives and movement </a:t>
            </a:r>
            <a:r>
              <a:rPr lang="en-US" sz="2200" dirty="0"/>
              <a:t>that address (completely or partially) the processes, results and impacts of R&amp;D&amp;I, with the aim to </a:t>
            </a:r>
            <a:r>
              <a:rPr lang="en-US" sz="2200" b="1" dirty="0"/>
              <a:t>improve them</a:t>
            </a:r>
            <a:r>
              <a:rPr lang="en-US" sz="2200" dirty="0"/>
              <a:t>, are:</a:t>
            </a:r>
          </a:p>
        </p:txBody>
      </p:sp>
      <p:sp>
        <p:nvSpPr>
          <p:cNvPr id="18" name="17 CuadroTexto"/>
          <p:cNvSpPr txBox="1"/>
          <p:nvPr/>
        </p:nvSpPr>
        <p:spPr>
          <a:xfrm>
            <a:off x="251520" y="5073858"/>
            <a:ext cx="8640960" cy="1523494"/>
          </a:xfrm>
          <a:prstGeom prst="rect">
            <a:avLst/>
          </a:prstGeom>
          <a:solidFill>
            <a:srgbClr val="FF99FF"/>
          </a:solidFill>
        </p:spPr>
        <p:txBody>
          <a:bodyPr wrap="square" numCol="2" rtlCol="0">
            <a:spAutoFit/>
          </a:bodyPr>
          <a:lstStyle/>
          <a:p>
            <a:r>
              <a:rPr lang="en-US" sz="2200" u="sng" dirty="0"/>
              <a:t>Some focus on</a:t>
            </a:r>
            <a:r>
              <a:rPr lang="en-US" sz="2200" dirty="0"/>
              <a:t>: </a:t>
            </a:r>
            <a:br>
              <a:rPr lang="en-US" sz="2200" dirty="0"/>
            </a:br>
            <a:endParaRPr lang="en-US" sz="500" dirty="0"/>
          </a:p>
          <a:p>
            <a:pPr marL="342900" indent="-342900">
              <a:buFontTx/>
              <a:buChar char="-"/>
            </a:pPr>
            <a:r>
              <a:rPr lang="en-US" sz="2200" dirty="0"/>
              <a:t>stakeholder inclusion</a:t>
            </a:r>
          </a:p>
          <a:p>
            <a:pPr marL="342900" indent="-342900">
              <a:buFontTx/>
              <a:buChar char="-"/>
            </a:pPr>
            <a:r>
              <a:rPr lang="en-US" sz="2200" dirty="0"/>
              <a:t>science’s social compromise</a:t>
            </a:r>
          </a:p>
          <a:p>
            <a:pPr marL="342900" indent="-342900">
              <a:buFontTx/>
              <a:buChar char="-"/>
            </a:pPr>
            <a:r>
              <a:rPr lang="en-US" sz="2200" dirty="0"/>
              <a:t>society’s principles and values</a:t>
            </a:r>
          </a:p>
          <a:p>
            <a:r>
              <a:rPr lang="en-US" sz="2200" dirty="0"/>
              <a:t/>
            </a:r>
            <a:br>
              <a:rPr lang="en-US" sz="2200" dirty="0"/>
            </a:br>
            <a:endParaRPr lang="en-US" sz="500" dirty="0"/>
          </a:p>
          <a:p>
            <a:pPr marL="342900" indent="-342900">
              <a:buFontTx/>
              <a:buChar char="-"/>
            </a:pPr>
            <a:r>
              <a:rPr lang="en-US" sz="2200" dirty="0"/>
              <a:t>responsiveness</a:t>
            </a:r>
          </a:p>
          <a:p>
            <a:pPr marL="342900" indent="-342900">
              <a:buFontTx/>
              <a:buChar char="-"/>
            </a:pPr>
            <a:r>
              <a:rPr lang="en-US" sz="2200" dirty="0"/>
              <a:t>specific aspects: gender, open access, sustainability, etc. </a:t>
            </a:r>
          </a:p>
        </p:txBody>
      </p:sp>
      <p:pic>
        <p:nvPicPr>
          <p:cNvPr id="20" name="Picture 2" descr="Microscopio, La Biología, Examinar, La Ciencia"/>
          <p:cNvPicPr>
            <a:picLocks noChangeAspect="1" noChangeArrowheads="1"/>
          </p:cNvPicPr>
          <p:nvPr/>
        </p:nvPicPr>
        <p:blipFill>
          <a:blip r:embed="rId2" cstate="print"/>
          <a:srcRect/>
          <a:stretch>
            <a:fillRect/>
          </a:stretch>
        </p:blipFill>
        <p:spPr bwMode="auto">
          <a:xfrm>
            <a:off x="4572000" y="3000352"/>
            <a:ext cx="979309" cy="1152128"/>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2699792" cy="6858000"/>
          </a:xfrm>
          <a:solidFill>
            <a:srgbClr val="FFC000"/>
          </a:solidFill>
        </p:spPr>
        <p:txBody>
          <a:bodyPr>
            <a:normAutofit/>
          </a:bodyPr>
          <a:lstStyle/>
          <a:p>
            <a:r>
              <a:rPr lang="en-US">
                <a:solidFill>
                  <a:schemeClr val="tx1"/>
                </a:solidFill>
              </a:rPr>
              <a:t/>
            </a:r>
            <a:br>
              <a:rPr lang="en-US">
                <a:solidFill>
                  <a:schemeClr val="tx1"/>
                </a:solidFill>
              </a:rPr>
            </a:br>
            <a:r>
              <a:rPr lang="en-US" b="1">
                <a:solidFill>
                  <a:schemeClr val="tx1"/>
                </a:solidFill>
              </a:rPr>
              <a:t>The ladder </a:t>
            </a:r>
            <a:r>
              <a:rPr lang="en-US" sz="2800">
                <a:solidFill>
                  <a:schemeClr val="tx1"/>
                </a:solidFill>
              </a:rPr>
              <a:t>of Science Communication, Public engagement and Public Participation in Science</a:t>
            </a:r>
            <a:r>
              <a:rPr lang="en-US">
                <a:solidFill>
                  <a:schemeClr val="tx1"/>
                </a:solidFill>
              </a:rPr>
              <a:t/>
            </a:r>
            <a:br>
              <a:rPr lang="en-US">
                <a:solidFill>
                  <a:schemeClr val="tx1"/>
                </a:solidFill>
              </a:rPr>
            </a:br>
            <a:endParaRPr lang="en-US" b="1" dirty="0">
              <a:solidFill>
                <a:schemeClr val="tx1"/>
              </a:solidFill>
            </a:endParaRPr>
          </a:p>
        </p:txBody>
      </p:sp>
      <p:sp>
        <p:nvSpPr>
          <p:cNvPr id="4" name="Marcador de contenido 2"/>
          <p:cNvSpPr>
            <a:spLocks noGrp="1"/>
          </p:cNvSpPr>
          <p:nvPr>
            <p:ph idx="1"/>
          </p:nvPr>
        </p:nvSpPr>
        <p:spPr>
          <a:xfrm>
            <a:off x="4716015" y="0"/>
            <a:ext cx="4427985" cy="6858000"/>
          </a:xfrm>
          <a:solidFill>
            <a:srgbClr val="FFC000"/>
          </a:solidFill>
          <a:ln>
            <a:solidFill>
              <a:srgbClr val="FFC000"/>
            </a:solidFill>
          </a:ln>
        </p:spPr>
        <p:style>
          <a:lnRef idx="1">
            <a:schemeClr val="accent5"/>
          </a:lnRef>
          <a:fillRef idx="2">
            <a:schemeClr val="accent5"/>
          </a:fillRef>
          <a:effectRef idx="1">
            <a:schemeClr val="accent5"/>
          </a:effectRef>
          <a:fontRef idx="minor">
            <a:schemeClr val="dk1"/>
          </a:fontRef>
        </p:style>
        <p:txBody>
          <a:bodyPr lIns="144000" tIns="144000" rIns="144000" bIns="144000">
            <a:normAutofit fontScale="85000" lnSpcReduction="20000"/>
          </a:bodyPr>
          <a:lstStyle/>
          <a:p>
            <a:pPr marL="324000">
              <a:spcBef>
                <a:spcPts val="1200"/>
              </a:spcBef>
            </a:pPr>
            <a:r>
              <a:rPr lang="en-GB" sz="2400" b="1" dirty="0">
                <a:solidFill>
                  <a:schemeClr val="tx1"/>
                </a:solidFill>
                <a:latin typeface="Calibri" pitchFamily="34" charset="0"/>
              </a:rPr>
              <a:t>Citizen</a:t>
            </a:r>
            <a:r>
              <a:rPr lang="en-GB" sz="2400" dirty="0">
                <a:solidFill>
                  <a:schemeClr val="tx1"/>
                </a:solidFill>
                <a:latin typeface="Calibri" pitchFamily="34" charset="0"/>
              </a:rPr>
              <a:t> </a:t>
            </a:r>
            <a:r>
              <a:rPr lang="en-GB" sz="2400" b="1" dirty="0">
                <a:solidFill>
                  <a:schemeClr val="tx1"/>
                </a:solidFill>
                <a:latin typeface="Calibri" pitchFamily="34" charset="0"/>
              </a:rPr>
              <a:t>participation in experiments, data collection, experiences</a:t>
            </a:r>
            <a:r>
              <a:rPr lang="en-GB" sz="2400" dirty="0">
                <a:solidFill>
                  <a:schemeClr val="tx1"/>
                </a:solidFill>
                <a:latin typeface="Calibri" pitchFamily="34" charset="0"/>
              </a:rPr>
              <a:t>... Citizen Science, Community Based Research, Science Shops, Living Labs</a:t>
            </a:r>
          </a:p>
          <a:p>
            <a:pPr marL="324000">
              <a:spcBef>
                <a:spcPts val="1200"/>
              </a:spcBef>
            </a:pPr>
            <a:r>
              <a:rPr lang="en-GB" sz="2400" b="1" dirty="0">
                <a:solidFill>
                  <a:schemeClr val="tx1"/>
                </a:solidFill>
                <a:latin typeface="Calibri" pitchFamily="34" charset="0"/>
              </a:rPr>
              <a:t>Formal</a:t>
            </a:r>
            <a:r>
              <a:rPr lang="en-GB" sz="2400" dirty="0">
                <a:solidFill>
                  <a:schemeClr val="tx1"/>
                </a:solidFill>
                <a:latin typeface="Calibri" pitchFamily="34" charset="0"/>
              </a:rPr>
              <a:t> </a:t>
            </a:r>
            <a:r>
              <a:rPr lang="en-GB" sz="2400" b="1" dirty="0">
                <a:solidFill>
                  <a:schemeClr val="tx1"/>
                </a:solidFill>
                <a:latin typeface="Calibri" pitchFamily="34" charset="0"/>
              </a:rPr>
              <a:t>Engagement</a:t>
            </a:r>
            <a:r>
              <a:rPr lang="en-GB" sz="2400" dirty="0">
                <a:solidFill>
                  <a:schemeClr val="tx1"/>
                </a:solidFill>
                <a:latin typeface="Calibri" pitchFamily="34" charset="0"/>
              </a:rPr>
              <a:t> and Participation (Citizens Panel, referendum), Participative Technological Assessment (PTA), Public Consultation (surveys, focus groups) </a:t>
            </a:r>
          </a:p>
          <a:p>
            <a:pPr marL="324000">
              <a:spcBef>
                <a:spcPts val="1200"/>
              </a:spcBef>
            </a:pPr>
            <a:r>
              <a:rPr lang="en-GB" sz="2400" b="1" dirty="0">
                <a:solidFill>
                  <a:schemeClr val="tx1"/>
                </a:solidFill>
                <a:latin typeface="Calibri" pitchFamily="34" charset="0"/>
              </a:rPr>
              <a:t>Informal</a:t>
            </a:r>
            <a:r>
              <a:rPr lang="en-GB" sz="2400" dirty="0">
                <a:solidFill>
                  <a:schemeClr val="tx1"/>
                </a:solidFill>
                <a:latin typeface="Calibri" pitchFamily="34" charset="0"/>
              </a:rPr>
              <a:t> </a:t>
            </a:r>
            <a:r>
              <a:rPr lang="en-GB" sz="2400" b="1" dirty="0">
                <a:solidFill>
                  <a:schemeClr val="tx1"/>
                </a:solidFill>
                <a:latin typeface="Calibri" pitchFamily="34" charset="0"/>
              </a:rPr>
              <a:t>Public Engagement</a:t>
            </a:r>
            <a:r>
              <a:rPr lang="en-GB" sz="2400" dirty="0">
                <a:solidFill>
                  <a:schemeClr val="tx1"/>
                </a:solidFill>
                <a:latin typeface="Calibri" pitchFamily="34" charset="0"/>
              </a:rPr>
              <a:t>: Mutual Mobilization and Learning Exercises (MML), Science Cafés, World Café, Decide Game, Role Play Activities, Makers and DIY actions...</a:t>
            </a:r>
          </a:p>
          <a:p>
            <a:pPr marL="324000">
              <a:spcBef>
                <a:spcPts val="1200"/>
              </a:spcBef>
            </a:pPr>
            <a:r>
              <a:rPr lang="en-GB" sz="2400" b="1" dirty="0">
                <a:solidFill>
                  <a:schemeClr val="tx1"/>
                </a:solidFill>
                <a:latin typeface="Calibri" pitchFamily="34" charset="0"/>
              </a:rPr>
              <a:t>Some dialogue: </a:t>
            </a:r>
            <a:r>
              <a:rPr lang="en-GB" sz="2400" dirty="0">
                <a:solidFill>
                  <a:schemeClr val="tx1"/>
                </a:solidFill>
                <a:latin typeface="Calibri" pitchFamily="34" charset="0"/>
              </a:rPr>
              <a:t>social media</a:t>
            </a:r>
          </a:p>
          <a:p>
            <a:pPr marL="324000">
              <a:spcBef>
                <a:spcPts val="1200"/>
              </a:spcBef>
            </a:pPr>
            <a:r>
              <a:rPr lang="en-GB" sz="2400" dirty="0">
                <a:solidFill>
                  <a:schemeClr val="tx1"/>
                </a:solidFill>
                <a:latin typeface="Calibri" pitchFamily="34" charset="0"/>
              </a:rPr>
              <a:t>Information and </a:t>
            </a:r>
            <a:r>
              <a:rPr lang="en-GB" sz="2400" b="1" dirty="0">
                <a:solidFill>
                  <a:schemeClr val="tx1"/>
                </a:solidFill>
                <a:latin typeface="Calibri" pitchFamily="34" charset="0"/>
              </a:rPr>
              <a:t>one direction Science Communication</a:t>
            </a:r>
            <a:r>
              <a:rPr lang="en-GB" sz="2400" dirty="0">
                <a:solidFill>
                  <a:schemeClr val="tx1"/>
                </a:solidFill>
                <a:latin typeface="Calibri" pitchFamily="34" charset="0"/>
              </a:rPr>
              <a:t>: media actions, website and newsletters, talks, open days, books, exhibitions…</a:t>
            </a:r>
          </a:p>
          <a:p>
            <a:pPr marL="324000">
              <a:spcBef>
                <a:spcPts val="1200"/>
              </a:spcBef>
            </a:pPr>
            <a:r>
              <a:rPr lang="en-GB" sz="2400" b="1" dirty="0">
                <a:solidFill>
                  <a:schemeClr val="tx1"/>
                </a:solidFill>
                <a:latin typeface="Calibri" pitchFamily="34" charset="0"/>
              </a:rPr>
              <a:t>No information</a:t>
            </a:r>
            <a:r>
              <a:rPr lang="en-GB" sz="2400" dirty="0">
                <a:solidFill>
                  <a:schemeClr val="tx1"/>
                </a:solidFill>
                <a:latin typeface="Calibri" pitchFamily="34" charset="0"/>
              </a:rPr>
              <a:t>, no communication</a:t>
            </a:r>
            <a:endParaRPr lang="en-GB" sz="2000" dirty="0">
              <a:solidFill>
                <a:schemeClr val="tx1"/>
              </a:solidFill>
              <a:latin typeface="Calibri" pitchFamily="34" charset="0"/>
            </a:endParaRPr>
          </a:p>
        </p:txBody>
      </p:sp>
      <p:pic>
        <p:nvPicPr>
          <p:cNvPr id="21506" name="Picture 2" descr="Resultado de imagen de escalera"/>
          <p:cNvPicPr>
            <a:picLocks noChangeAspect="1" noChangeArrowheads="1"/>
          </p:cNvPicPr>
          <p:nvPr/>
        </p:nvPicPr>
        <p:blipFill>
          <a:blip r:embed="rId2" cstate="print"/>
          <a:srcRect/>
          <a:stretch>
            <a:fillRect/>
          </a:stretch>
        </p:blipFill>
        <p:spPr bwMode="auto">
          <a:xfrm>
            <a:off x="2405853" y="332656"/>
            <a:ext cx="2448273" cy="6165304"/>
          </a:xfrm>
          <a:prstGeom prst="rect">
            <a:avLst/>
          </a:prstGeom>
          <a:noFill/>
        </p:spPr>
      </p:pic>
      <p:sp>
        <p:nvSpPr>
          <p:cNvPr id="5" name="4 Flecha arriba"/>
          <p:cNvSpPr/>
          <p:nvPr/>
        </p:nvSpPr>
        <p:spPr>
          <a:xfrm>
            <a:off x="2693886" y="476672"/>
            <a:ext cx="1872208" cy="6120680"/>
          </a:xfrm>
          <a:prstGeom prst="upArrow">
            <a:avLst/>
          </a:prstGeom>
          <a:solidFill>
            <a:srgbClr val="FF0000"/>
          </a:solidFill>
          <a:ln>
            <a:solidFill>
              <a:srgbClr val="F11B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 CuadroTexto"/>
          <p:cNvSpPr txBox="1"/>
          <p:nvPr/>
        </p:nvSpPr>
        <p:spPr>
          <a:xfrm>
            <a:off x="2987824" y="692696"/>
            <a:ext cx="1224136" cy="707886"/>
          </a:xfrm>
          <a:prstGeom prst="rect">
            <a:avLst/>
          </a:prstGeom>
          <a:noFill/>
        </p:spPr>
        <p:txBody>
          <a:bodyPr wrap="square" rtlCol="0">
            <a:spAutoFit/>
          </a:bodyPr>
          <a:lstStyle/>
          <a:p>
            <a:r>
              <a:rPr lang="en-US" sz="4000" b="1">
                <a:solidFill>
                  <a:schemeClr val="bg1"/>
                </a:solidFill>
              </a:rPr>
              <a:t>++++</a:t>
            </a:r>
            <a:endParaRPr lang="en-US" sz="4000">
              <a:solidFill>
                <a:schemeClr val="bg1"/>
              </a:solidFill>
            </a:endParaRPr>
          </a:p>
        </p:txBody>
      </p:sp>
      <p:sp>
        <p:nvSpPr>
          <p:cNvPr id="7" name="6 CuadroTexto"/>
          <p:cNvSpPr txBox="1"/>
          <p:nvPr/>
        </p:nvSpPr>
        <p:spPr>
          <a:xfrm>
            <a:off x="3131840" y="1952836"/>
            <a:ext cx="1224136" cy="707886"/>
          </a:xfrm>
          <a:prstGeom prst="rect">
            <a:avLst/>
          </a:prstGeom>
          <a:noFill/>
        </p:spPr>
        <p:txBody>
          <a:bodyPr wrap="square" rtlCol="0">
            <a:spAutoFit/>
          </a:bodyPr>
          <a:lstStyle/>
          <a:p>
            <a:r>
              <a:rPr lang="en-US" sz="4000" b="1">
                <a:solidFill>
                  <a:schemeClr val="bg1"/>
                </a:solidFill>
              </a:rPr>
              <a:t>+++</a:t>
            </a:r>
            <a:endParaRPr lang="en-US" sz="4000">
              <a:solidFill>
                <a:schemeClr val="bg1"/>
              </a:solidFill>
            </a:endParaRPr>
          </a:p>
        </p:txBody>
      </p:sp>
      <p:sp>
        <p:nvSpPr>
          <p:cNvPr id="8" name="7 CuadroTexto"/>
          <p:cNvSpPr txBox="1"/>
          <p:nvPr/>
        </p:nvSpPr>
        <p:spPr>
          <a:xfrm>
            <a:off x="3347864" y="4473116"/>
            <a:ext cx="576064" cy="707886"/>
          </a:xfrm>
          <a:prstGeom prst="rect">
            <a:avLst/>
          </a:prstGeom>
          <a:noFill/>
        </p:spPr>
        <p:txBody>
          <a:bodyPr wrap="square" rtlCol="0">
            <a:spAutoFit/>
          </a:bodyPr>
          <a:lstStyle/>
          <a:p>
            <a:r>
              <a:rPr lang="en-US" sz="4000" b="1">
                <a:solidFill>
                  <a:schemeClr val="bg1"/>
                </a:solidFill>
              </a:rPr>
              <a:t>+</a:t>
            </a:r>
            <a:endParaRPr lang="en-US" sz="4000">
              <a:solidFill>
                <a:schemeClr val="bg1"/>
              </a:solidFill>
            </a:endParaRPr>
          </a:p>
        </p:txBody>
      </p:sp>
      <p:sp>
        <p:nvSpPr>
          <p:cNvPr id="9" name="8 CuadroTexto"/>
          <p:cNvSpPr txBox="1"/>
          <p:nvPr/>
        </p:nvSpPr>
        <p:spPr>
          <a:xfrm>
            <a:off x="3347864" y="5733256"/>
            <a:ext cx="576064" cy="707886"/>
          </a:xfrm>
          <a:prstGeom prst="rect">
            <a:avLst/>
          </a:prstGeom>
          <a:noFill/>
        </p:spPr>
        <p:txBody>
          <a:bodyPr wrap="square" rtlCol="0">
            <a:spAutoFit/>
          </a:bodyPr>
          <a:lstStyle/>
          <a:p>
            <a:r>
              <a:rPr lang="en-US" sz="4000" b="1">
                <a:solidFill>
                  <a:schemeClr val="bg1"/>
                </a:solidFill>
              </a:rPr>
              <a:t>--</a:t>
            </a:r>
            <a:endParaRPr lang="en-US" sz="4000">
              <a:solidFill>
                <a:schemeClr val="bg1"/>
              </a:solidFill>
            </a:endParaRPr>
          </a:p>
        </p:txBody>
      </p:sp>
      <p:sp>
        <p:nvSpPr>
          <p:cNvPr id="10" name="9 CuadroTexto"/>
          <p:cNvSpPr txBox="1"/>
          <p:nvPr/>
        </p:nvSpPr>
        <p:spPr>
          <a:xfrm>
            <a:off x="3275856" y="3212976"/>
            <a:ext cx="864096" cy="707886"/>
          </a:xfrm>
          <a:prstGeom prst="rect">
            <a:avLst/>
          </a:prstGeom>
          <a:noFill/>
        </p:spPr>
        <p:txBody>
          <a:bodyPr wrap="square" rtlCol="0">
            <a:spAutoFit/>
          </a:bodyPr>
          <a:lstStyle/>
          <a:p>
            <a:r>
              <a:rPr lang="en-US" sz="4000" b="1">
                <a:solidFill>
                  <a:schemeClr val="bg1"/>
                </a:solidFill>
              </a:rPr>
              <a:t>++</a:t>
            </a:r>
            <a:endParaRPr lang="en-US" sz="400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Resultat d'imatges de nuclear powe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308304" y="4869160"/>
            <a:ext cx="1640912" cy="1640912"/>
          </a:xfrm>
          <a:prstGeom prst="rect">
            <a:avLst/>
          </a:prstGeom>
          <a:noFill/>
          <a:extLst>
            <a:ext uri="{909E8E84-426E-40DD-AFC4-6F175D3DCCD1}">
              <a14:hiddenFill xmlns:a14="http://schemas.microsoft.com/office/drawing/2010/main" xmlns="">
                <a:solidFill>
                  <a:srgbClr val="FFFFFF"/>
                </a:solidFill>
              </a14:hiddenFill>
            </a:ext>
          </a:extLst>
        </p:spPr>
      </p:pic>
      <p:pic>
        <p:nvPicPr>
          <p:cNvPr id="1026" name="Picture 2" descr="Resultat d'imatges de nuclear powe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724128" y="4869160"/>
            <a:ext cx="1640912" cy="164091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8 CuadroTexto"/>
          <p:cNvSpPr txBox="1"/>
          <p:nvPr/>
        </p:nvSpPr>
        <p:spPr>
          <a:xfrm>
            <a:off x="251520" y="3429000"/>
            <a:ext cx="3744416" cy="3170099"/>
          </a:xfrm>
          <a:prstGeom prst="rect">
            <a:avLst/>
          </a:prstGeom>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endParaRPr lang="en-US" sz="2000" dirty="0"/>
          </a:p>
          <a:p>
            <a:pPr algn="ctr"/>
            <a:r>
              <a:rPr lang="en-US" sz="2000" dirty="0"/>
              <a:t>Science and technology bring knowledge, generate well-being and contribute to development…</a:t>
            </a:r>
          </a:p>
          <a:p>
            <a:pPr algn="ctr"/>
            <a:r>
              <a:rPr lang="en-US" sz="2000" dirty="0"/>
              <a:t> </a:t>
            </a:r>
          </a:p>
          <a:p>
            <a:pPr algn="ctr"/>
            <a:r>
              <a:rPr lang="en-US" sz="2000" dirty="0"/>
              <a:t>… but they also pose ethical dilemmas, they lead to undesirable effects and they generate new challenges</a:t>
            </a:r>
          </a:p>
          <a:p>
            <a:pPr algn="ctr"/>
            <a:endParaRPr lang="en-US" sz="2000" dirty="0"/>
          </a:p>
        </p:txBody>
      </p:sp>
      <p:pic>
        <p:nvPicPr>
          <p:cNvPr id="19462" name="Picture 6" descr="Coches, La Construcción De, Ciudad, Estación De Gas"/>
          <p:cNvPicPr>
            <a:picLocks noChangeAspect="1" noChangeArrowheads="1"/>
          </p:cNvPicPr>
          <p:nvPr/>
        </p:nvPicPr>
        <p:blipFill>
          <a:blip r:embed="rId4" cstate="print"/>
          <a:srcRect/>
          <a:stretch>
            <a:fillRect/>
          </a:stretch>
        </p:blipFill>
        <p:spPr bwMode="auto">
          <a:xfrm>
            <a:off x="6228184" y="2564904"/>
            <a:ext cx="2481274" cy="2160240"/>
          </a:xfrm>
          <a:prstGeom prst="rect">
            <a:avLst/>
          </a:prstGeom>
          <a:noFill/>
        </p:spPr>
      </p:pic>
      <p:pic>
        <p:nvPicPr>
          <p:cNvPr id="11268" name="Picture 4" descr="Mujer, Niña, Negro, Mujeres, Basura, Reciclaje"/>
          <p:cNvPicPr>
            <a:picLocks noChangeAspect="1" noChangeArrowheads="1"/>
          </p:cNvPicPr>
          <p:nvPr/>
        </p:nvPicPr>
        <p:blipFill>
          <a:blip r:embed="rId5" cstate="print"/>
          <a:srcRect/>
          <a:stretch>
            <a:fillRect/>
          </a:stretch>
        </p:blipFill>
        <p:spPr bwMode="auto">
          <a:xfrm flipH="1">
            <a:off x="3419872" y="4482416"/>
            <a:ext cx="2232248" cy="2299312"/>
          </a:xfrm>
          <a:prstGeom prst="rect">
            <a:avLst/>
          </a:prstGeom>
          <a:noFill/>
        </p:spPr>
      </p:pic>
      <p:pic>
        <p:nvPicPr>
          <p:cNvPr id="19470" name="Picture 14" descr="Analytics, Multiplataforma, Móviles, Análisis"/>
          <p:cNvPicPr>
            <a:picLocks noChangeAspect="1" noChangeArrowheads="1"/>
          </p:cNvPicPr>
          <p:nvPr/>
        </p:nvPicPr>
        <p:blipFill>
          <a:blip r:embed="rId6" cstate="print"/>
          <a:srcRect/>
          <a:stretch>
            <a:fillRect/>
          </a:stretch>
        </p:blipFill>
        <p:spPr bwMode="auto">
          <a:xfrm>
            <a:off x="1763688" y="260648"/>
            <a:ext cx="3240360" cy="1687688"/>
          </a:xfrm>
          <a:prstGeom prst="rect">
            <a:avLst/>
          </a:prstGeom>
          <a:noFill/>
        </p:spPr>
      </p:pic>
      <p:pic>
        <p:nvPicPr>
          <p:cNvPr id="19460" name="Picture 4" descr="Mano, Robot, Máquina, Inteligencia Artificial"/>
          <p:cNvPicPr>
            <a:picLocks noChangeAspect="1" noChangeArrowheads="1"/>
          </p:cNvPicPr>
          <p:nvPr/>
        </p:nvPicPr>
        <p:blipFill>
          <a:blip r:embed="rId7" cstate="print"/>
          <a:srcRect/>
          <a:stretch>
            <a:fillRect/>
          </a:stretch>
        </p:blipFill>
        <p:spPr bwMode="auto">
          <a:xfrm rot="19747130" flipH="1">
            <a:off x="2977051" y="2018318"/>
            <a:ext cx="2793637" cy="1571422"/>
          </a:xfrm>
          <a:prstGeom prst="rect">
            <a:avLst/>
          </a:prstGeom>
          <a:noFill/>
        </p:spPr>
      </p:pic>
      <p:pic>
        <p:nvPicPr>
          <p:cNvPr id="11266" name="Picture 2" descr="Cavernícola, Primeval, Primitivo, Hombre, Persona"/>
          <p:cNvPicPr>
            <a:picLocks noChangeAspect="1" noChangeArrowheads="1"/>
          </p:cNvPicPr>
          <p:nvPr/>
        </p:nvPicPr>
        <p:blipFill>
          <a:blip r:embed="rId8" cstate="print"/>
          <a:srcRect/>
          <a:stretch>
            <a:fillRect/>
          </a:stretch>
        </p:blipFill>
        <p:spPr bwMode="auto">
          <a:xfrm>
            <a:off x="395536" y="1700808"/>
            <a:ext cx="1872208" cy="2126167"/>
          </a:xfrm>
          <a:prstGeom prst="rect">
            <a:avLst/>
          </a:prstGeom>
          <a:noFill/>
        </p:spPr>
      </p:pic>
      <p:pic>
        <p:nvPicPr>
          <p:cNvPr id="19466" name="Picture 10" descr="Análisis, La Biología, Celular, Cultivo De Células"/>
          <p:cNvPicPr>
            <a:picLocks noChangeAspect="1" noChangeArrowheads="1"/>
          </p:cNvPicPr>
          <p:nvPr/>
        </p:nvPicPr>
        <p:blipFill>
          <a:blip r:embed="rId9" cstate="print"/>
          <a:srcRect/>
          <a:stretch>
            <a:fillRect/>
          </a:stretch>
        </p:blipFill>
        <p:spPr bwMode="auto">
          <a:xfrm flipH="1">
            <a:off x="5580112" y="332656"/>
            <a:ext cx="3228184" cy="2088232"/>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C000"/>
          </a:solidFill>
        </p:spPr>
        <p:txBody>
          <a:bodyPr>
            <a:noAutofit/>
          </a:bodyPr>
          <a:lstStyle/>
          <a:p>
            <a:r>
              <a:rPr lang="en-US" sz="3200" dirty="0"/>
              <a:t>On the other hand, </a:t>
            </a:r>
            <a:br>
              <a:rPr lang="en-US" sz="3200" dirty="0"/>
            </a:br>
            <a:r>
              <a:rPr lang="en-US" sz="3200" dirty="0"/>
              <a:t>RRI is determined by a Top-Down process</a:t>
            </a:r>
          </a:p>
        </p:txBody>
      </p:sp>
      <p:sp>
        <p:nvSpPr>
          <p:cNvPr id="3" name="2 Marcador de contenido"/>
          <p:cNvSpPr>
            <a:spLocks noGrp="1"/>
          </p:cNvSpPr>
          <p:nvPr>
            <p:ph idx="1"/>
          </p:nvPr>
        </p:nvSpPr>
        <p:spPr>
          <a:xfrm>
            <a:off x="457200" y="1600200"/>
            <a:ext cx="6059016" cy="3052935"/>
          </a:xfrm>
          <a:solidFill>
            <a:schemeClr val="tx2">
              <a:lumMod val="60000"/>
              <a:lumOff val="40000"/>
            </a:schemeClr>
          </a:solidFill>
        </p:spPr>
        <p:txBody>
          <a:bodyPr>
            <a:noAutofit/>
          </a:bodyPr>
          <a:lstStyle/>
          <a:p>
            <a:r>
              <a:rPr lang="en-US" sz="2800" dirty="0">
                <a:solidFill>
                  <a:schemeClr val="bg1"/>
                </a:solidFill>
              </a:rPr>
              <a:t>Some large organizations and governments are playing a crucial role in the definition of RRI and its dissemination and integration. </a:t>
            </a:r>
          </a:p>
          <a:p>
            <a:r>
              <a:rPr lang="en-US" sz="2800" dirty="0">
                <a:solidFill>
                  <a:schemeClr val="bg1"/>
                </a:solidFill>
              </a:rPr>
              <a:t>So there is also a </a:t>
            </a:r>
            <a:r>
              <a:rPr lang="en-US" sz="2800" b="1" dirty="0">
                <a:solidFill>
                  <a:srgbClr val="FFC000"/>
                </a:solidFill>
              </a:rPr>
              <a:t>Top-Down </a:t>
            </a:r>
            <a:r>
              <a:rPr lang="en-US" sz="2800" dirty="0">
                <a:solidFill>
                  <a:schemeClr val="bg1"/>
                </a:solidFill>
              </a:rPr>
              <a:t>force that promotes RRI. </a:t>
            </a:r>
          </a:p>
        </p:txBody>
      </p:sp>
      <p:sp>
        <p:nvSpPr>
          <p:cNvPr id="4" name="3 Flecha abajo"/>
          <p:cNvSpPr/>
          <p:nvPr/>
        </p:nvSpPr>
        <p:spPr>
          <a:xfrm>
            <a:off x="7380312" y="2154559"/>
            <a:ext cx="576064" cy="19442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C000"/>
          </a:solidFill>
        </p:spPr>
        <p:txBody>
          <a:bodyPr>
            <a:noAutofit/>
          </a:bodyPr>
          <a:lstStyle/>
          <a:p>
            <a:r>
              <a:rPr lang="en-GB" sz="2400" dirty="0"/>
              <a:t>Evolution of the European discourse on the Science/Society relationship and the integration of RRI as a strategic element</a:t>
            </a:r>
          </a:p>
        </p:txBody>
      </p:sp>
      <p:sp>
        <p:nvSpPr>
          <p:cNvPr id="3" name="2 Marcador de contenido"/>
          <p:cNvSpPr>
            <a:spLocks noGrp="1"/>
          </p:cNvSpPr>
          <p:nvPr>
            <p:ph idx="1"/>
          </p:nvPr>
        </p:nvSpPr>
        <p:spPr>
          <a:xfrm>
            <a:off x="457200" y="1600200"/>
            <a:ext cx="8229600" cy="4133056"/>
          </a:xfrm>
        </p:spPr>
        <p:txBody>
          <a:bodyPr>
            <a:normAutofit/>
          </a:bodyPr>
          <a:lstStyle/>
          <a:p>
            <a:pPr algn="ctr">
              <a:buNone/>
            </a:pPr>
            <a:r>
              <a:rPr lang="en-US" sz="1800" dirty="0"/>
              <a:t>	</a:t>
            </a:r>
            <a:r>
              <a:rPr lang="en-US" sz="1800" i="1" dirty="0"/>
              <a:t>“The term responsible (research and) innovation has gained increasing policy relevance in the last two years [since 2010], in particular within the European Commission’s Science in Society </a:t>
            </a:r>
            <a:r>
              <a:rPr lang="en-US" sz="1800" i="1" dirty="0" err="1"/>
              <a:t>programme</a:t>
            </a:r>
            <a:r>
              <a:rPr lang="en-US" sz="1800" i="1" dirty="0"/>
              <a:t>, framed within the EU Horizon 2020 initiative. We provide a brief historical overview of the concept, and identify three distinct features that are emerging from associated discourses”.</a:t>
            </a:r>
          </a:p>
          <a:p>
            <a:pPr>
              <a:buNone/>
            </a:pPr>
            <a:r>
              <a:rPr lang="en-US" sz="1000" dirty="0"/>
              <a:t> </a:t>
            </a:r>
          </a:p>
          <a:p>
            <a:pPr lvl="1"/>
            <a:r>
              <a:rPr lang="en-US" sz="2000" b="1" dirty="0"/>
              <a:t>Democratic governance </a:t>
            </a:r>
            <a:r>
              <a:rPr lang="en-US" sz="2000" dirty="0"/>
              <a:t>of research and innovation, steering these towards </a:t>
            </a:r>
            <a:r>
              <a:rPr lang="en-US" sz="2000" b="1" dirty="0"/>
              <a:t>the ‘right impacts’ </a:t>
            </a:r>
            <a:r>
              <a:rPr lang="en-US" sz="2000" dirty="0"/>
              <a:t>that are anchored in </a:t>
            </a:r>
            <a:r>
              <a:rPr lang="en-US" sz="2000" b="1" dirty="0"/>
              <a:t>societal values</a:t>
            </a:r>
            <a:r>
              <a:rPr lang="en-US" sz="2000" dirty="0"/>
              <a:t>. </a:t>
            </a:r>
          </a:p>
          <a:p>
            <a:pPr lvl="1"/>
            <a:r>
              <a:rPr lang="en-US" sz="2000" b="1" dirty="0"/>
              <a:t>Responsiveness</a:t>
            </a:r>
            <a:r>
              <a:rPr lang="en-US" sz="2000" dirty="0"/>
              <a:t>, </a:t>
            </a:r>
            <a:r>
              <a:rPr lang="en-US" sz="2000" dirty="0" err="1"/>
              <a:t>emphasising</a:t>
            </a:r>
            <a:r>
              <a:rPr lang="en-US" sz="2000" dirty="0"/>
              <a:t> the </a:t>
            </a:r>
            <a:r>
              <a:rPr lang="en-US" sz="2000" dirty="0" err="1"/>
              <a:t>institutionalisation</a:t>
            </a:r>
            <a:r>
              <a:rPr lang="en-US" sz="2000" dirty="0"/>
              <a:t> and integration of established approaches of </a:t>
            </a:r>
            <a:r>
              <a:rPr lang="en-US" sz="2000" b="1" dirty="0"/>
              <a:t>anticipation, reflection and deliberation</a:t>
            </a:r>
            <a:r>
              <a:rPr lang="en-US" sz="2000" dirty="0"/>
              <a:t> </a:t>
            </a:r>
          </a:p>
          <a:p>
            <a:pPr lvl="1"/>
            <a:r>
              <a:rPr lang="en-US" sz="2000" dirty="0"/>
              <a:t>The framing of the concept of </a:t>
            </a:r>
            <a:r>
              <a:rPr lang="en-US" sz="2000" b="1" dirty="0"/>
              <a:t>responsibility</a:t>
            </a:r>
            <a:r>
              <a:rPr lang="en-US" sz="2000" dirty="0"/>
              <a:t> itself in the context of research and innovation as </a:t>
            </a:r>
            <a:r>
              <a:rPr lang="en-US" sz="2000" b="1" dirty="0"/>
              <a:t>collective activities </a:t>
            </a:r>
            <a:r>
              <a:rPr lang="en-US" sz="2000" dirty="0"/>
              <a:t>with </a:t>
            </a:r>
            <a:r>
              <a:rPr lang="en-US" sz="2000" b="1" dirty="0"/>
              <a:t>uncertain and unpredictable consequences</a:t>
            </a:r>
            <a:r>
              <a:rPr lang="en-US" sz="2000" dirty="0"/>
              <a:t>.</a:t>
            </a:r>
            <a:r>
              <a:rPr lang="en-US" sz="1800" dirty="0"/>
              <a:t> </a:t>
            </a:r>
          </a:p>
        </p:txBody>
      </p:sp>
      <p:sp>
        <p:nvSpPr>
          <p:cNvPr id="4" name="2 Marcador de contenido"/>
          <p:cNvSpPr txBox="1">
            <a:spLocks/>
          </p:cNvSpPr>
          <p:nvPr/>
        </p:nvSpPr>
        <p:spPr>
          <a:xfrm>
            <a:off x="611560" y="5877272"/>
            <a:ext cx="8229600" cy="792088"/>
          </a:xfrm>
          <a:prstGeom prst="rect">
            <a:avLst/>
          </a:prstGeom>
        </p:spPr>
        <p:txBody>
          <a:bodyPr vert="horz" lIns="91440" tIns="45720" rIns="91440" bIns="45720" rtlCol="0">
            <a:normAutofit lnSpcReduction="10000"/>
          </a:bodyPr>
          <a:lstStyle/>
          <a:p>
            <a:pPr marL="342900" marR="0" lvl="0" indent="-342900" algn="r" defTabSz="914400" rtl="0" eaLnBrk="1" fontAlgn="auto" latinLnBrk="0" hangingPunct="1">
              <a:lnSpc>
                <a:spcPct val="100000"/>
              </a:lnSpc>
              <a:spcBef>
                <a:spcPct val="20000"/>
              </a:spcBef>
              <a:spcAft>
                <a:spcPts val="0"/>
              </a:spcAft>
              <a:buClrTx/>
              <a:buSzTx/>
              <a:tabLst/>
              <a:defRPr/>
            </a:pPr>
            <a:r>
              <a:rPr kumimoji="0" lang="en-US" sz="1800" b="0" i="0" u="none" strike="noStrike" kern="1200" cap="none" spc="0" normalizeH="0" baseline="0" noProof="0" dirty="0">
                <a:ln>
                  <a:noFill/>
                </a:ln>
                <a:solidFill>
                  <a:schemeClr val="tx1"/>
                </a:solidFill>
                <a:effectLst/>
                <a:uLnTx/>
                <a:uFillTx/>
                <a:latin typeface="+mn-lt"/>
                <a:ea typeface="+mn-ea"/>
                <a:cs typeface="+mn-cs"/>
              </a:rPr>
              <a:t>	</a:t>
            </a:r>
            <a:r>
              <a:rPr kumimoji="0" lang="en-US" sz="1600" b="0" i="0" u="none" strike="noStrike" kern="1200" cap="none" spc="0" normalizeH="0" baseline="0" noProof="0" dirty="0">
                <a:ln>
                  <a:noFill/>
                </a:ln>
                <a:solidFill>
                  <a:schemeClr val="tx1"/>
                </a:solidFill>
                <a:effectLst/>
                <a:uLnTx/>
                <a:uFillTx/>
                <a:latin typeface="+mn-lt"/>
                <a:ea typeface="+mn-ea"/>
                <a:cs typeface="+mn-cs"/>
              </a:rPr>
              <a:t>Owen, Richard, Phil </a:t>
            </a:r>
            <a:r>
              <a:rPr kumimoji="0" lang="en-US" sz="1600" b="0" i="0" u="none" strike="noStrike" kern="1200" cap="none" spc="0" normalizeH="0" baseline="0" noProof="0" dirty="0" err="1">
                <a:ln>
                  <a:noFill/>
                </a:ln>
                <a:solidFill>
                  <a:schemeClr val="tx1"/>
                </a:solidFill>
                <a:effectLst/>
                <a:uLnTx/>
                <a:uFillTx/>
                <a:latin typeface="+mn-lt"/>
                <a:ea typeface="+mn-ea"/>
                <a:cs typeface="+mn-cs"/>
              </a:rPr>
              <a:t>Macnaghten</a:t>
            </a:r>
            <a:r>
              <a:rPr kumimoji="0" lang="en-US" sz="1600" b="0" i="0" u="none" strike="noStrike" kern="1200" cap="none" spc="0" normalizeH="0" baseline="0" noProof="0" dirty="0">
                <a:ln>
                  <a:noFill/>
                </a:ln>
                <a:solidFill>
                  <a:schemeClr val="tx1"/>
                </a:solidFill>
                <a:effectLst/>
                <a:uLnTx/>
                <a:uFillTx/>
                <a:latin typeface="+mn-lt"/>
                <a:ea typeface="+mn-ea"/>
                <a:cs typeface="+mn-cs"/>
              </a:rPr>
              <a:t>, and Jack </a:t>
            </a:r>
            <a:r>
              <a:rPr kumimoji="0" lang="en-US" sz="1600" b="0" i="0" u="none" strike="noStrike" kern="1200" cap="none" spc="0" normalizeH="0" baseline="0" noProof="0" dirty="0" err="1">
                <a:ln>
                  <a:noFill/>
                </a:ln>
                <a:solidFill>
                  <a:schemeClr val="tx1"/>
                </a:solidFill>
                <a:effectLst/>
                <a:uLnTx/>
                <a:uFillTx/>
                <a:latin typeface="+mn-lt"/>
                <a:ea typeface="+mn-ea"/>
                <a:cs typeface="+mn-cs"/>
              </a:rPr>
              <a:t>Stilgoe</a:t>
            </a:r>
            <a:r>
              <a:rPr kumimoji="0" lang="en-US" sz="1600" b="0" i="0" u="none" strike="noStrike" kern="1200" cap="none" spc="0" normalizeH="0" baseline="0" noProof="0" dirty="0">
                <a:ln>
                  <a:noFill/>
                </a:ln>
                <a:solidFill>
                  <a:schemeClr val="tx1"/>
                </a:solidFill>
                <a:effectLst/>
                <a:uLnTx/>
                <a:uFillTx/>
                <a:latin typeface="+mn-lt"/>
                <a:ea typeface="+mn-ea"/>
                <a:cs typeface="+mn-cs"/>
              </a:rPr>
              <a:t>. </a:t>
            </a:r>
            <a:r>
              <a:rPr kumimoji="0" lang="es-ES" sz="1600" b="0" i="0" u="none" strike="noStrike" kern="1200" cap="none" spc="0" normalizeH="0" baseline="0" noProof="0" dirty="0">
                <a:ln>
                  <a:noFill/>
                </a:ln>
                <a:solidFill>
                  <a:schemeClr val="tx1"/>
                </a:solidFill>
                <a:effectLst/>
                <a:uLnTx/>
                <a:uFillTx/>
                <a:latin typeface="+mn-lt"/>
                <a:ea typeface="+mn-ea"/>
                <a:cs typeface="+mn-cs"/>
              </a:rPr>
              <a:t>2012. “</a:t>
            </a:r>
            <a:r>
              <a:rPr kumimoji="0" lang="es-ES" sz="1600" b="0" i="0" u="none" strike="noStrike" kern="1200" cap="none" spc="0" normalizeH="0" baseline="0" noProof="0" dirty="0" err="1">
                <a:ln>
                  <a:noFill/>
                </a:ln>
                <a:solidFill>
                  <a:schemeClr val="tx1"/>
                </a:solidFill>
                <a:effectLst/>
                <a:uLnTx/>
                <a:uFillTx/>
                <a:latin typeface="+mn-lt"/>
                <a:ea typeface="+mn-ea"/>
                <a:cs typeface="+mn-cs"/>
              </a:rPr>
              <a:t>Responsible</a:t>
            </a:r>
            <a:r>
              <a:rPr kumimoji="0" lang="es-ES" sz="1600" b="0" i="0" u="none" strike="noStrike" kern="1200" cap="none" spc="0" normalizeH="0" baseline="0" noProof="0" dirty="0">
                <a:ln>
                  <a:noFill/>
                </a:ln>
                <a:solidFill>
                  <a:schemeClr val="tx1"/>
                </a:solidFill>
                <a:effectLst/>
                <a:uLnTx/>
                <a:uFillTx/>
                <a:latin typeface="+mn-lt"/>
                <a:ea typeface="+mn-ea"/>
                <a:cs typeface="+mn-cs"/>
              </a:rPr>
              <a:t> </a:t>
            </a:r>
            <a:r>
              <a:rPr kumimoji="0" lang="es-ES" sz="1600" b="0" i="0" u="none" strike="noStrike" kern="1200" cap="none" spc="0" normalizeH="0" baseline="0" noProof="0" dirty="0" err="1">
                <a:ln>
                  <a:noFill/>
                </a:ln>
                <a:solidFill>
                  <a:schemeClr val="tx1"/>
                </a:solidFill>
                <a:effectLst/>
                <a:uLnTx/>
                <a:uFillTx/>
                <a:latin typeface="+mn-lt"/>
                <a:ea typeface="+mn-ea"/>
                <a:cs typeface="+mn-cs"/>
              </a:rPr>
              <a:t>Research</a:t>
            </a:r>
            <a:r>
              <a:rPr kumimoji="0" lang="es-ES" sz="1600" b="0" i="0" u="none" strike="noStrike" kern="1200" cap="none" spc="0" normalizeH="0" baseline="0" noProof="0" dirty="0">
                <a:ln>
                  <a:noFill/>
                </a:ln>
                <a:solidFill>
                  <a:schemeClr val="tx1"/>
                </a:solidFill>
                <a:effectLst/>
                <a:uLnTx/>
                <a:uFillTx/>
                <a:latin typeface="+mn-lt"/>
                <a:ea typeface="+mn-ea"/>
                <a:cs typeface="+mn-cs"/>
              </a:rPr>
              <a:t> and </a:t>
            </a:r>
            <a:r>
              <a:rPr kumimoji="0" lang="es-ES" sz="1600" b="0" i="0" u="none" strike="noStrike" kern="1200" cap="none" spc="0" normalizeH="0" baseline="0" noProof="0" dirty="0" err="1">
                <a:ln>
                  <a:noFill/>
                </a:ln>
                <a:solidFill>
                  <a:schemeClr val="tx1"/>
                </a:solidFill>
                <a:effectLst/>
                <a:uLnTx/>
                <a:uFillTx/>
                <a:latin typeface="+mn-lt"/>
                <a:ea typeface="+mn-ea"/>
                <a:cs typeface="+mn-cs"/>
              </a:rPr>
              <a:t>Innovation</a:t>
            </a:r>
            <a:r>
              <a:rPr kumimoji="0" lang="es-ES" sz="1600" b="0" i="0" u="none" strike="noStrike" kern="1200" cap="none" spc="0" normalizeH="0" baseline="0" noProof="0" dirty="0">
                <a:ln>
                  <a:noFill/>
                </a:ln>
                <a:solidFill>
                  <a:schemeClr val="tx1"/>
                </a:solidFill>
                <a:effectLst/>
                <a:uLnTx/>
                <a:uFillTx/>
                <a:latin typeface="+mn-lt"/>
                <a:ea typeface="+mn-ea"/>
                <a:cs typeface="+mn-cs"/>
              </a:rPr>
              <a:t>: </a:t>
            </a:r>
            <a:r>
              <a:rPr kumimoji="0" lang="es-ES" sz="1600" b="0" i="0" u="none" strike="noStrike" kern="1200" cap="none" spc="0" normalizeH="0" baseline="0" noProof="0" dirty="0" err="1">
                <a:ln>
                  <a:noFill/>
                </a:ln>
                <a:solidFill>
                  <a:schemeClr val="tx1"/>
                </a:solidFill>
                <a:effectLst/>
                <a:uLnTx/>
                <a:uFillTx/>
                <a:latin typeface="+mn-lt"/>
                <a:ea typeface="+mn-ea"/>
                <a:cs typeface="+mn-cs"/>
              </a:rPr>
              <a:t>From</a:t>
            </a:r>
            <a:r>
              <a:rPr kumimoji="0" lang="es-ES" sz="1600" b="0" i="0" u="none" strike="noStrike" kern="1200" cap="none" spc="0" normalizeH="0" baseline="0" noProof="0" dirty="0">
                <a:ln>
                  <a:noFill/>
                </a:ln>
                <a:solidFill>
                  <a:schemeClr val="tx1"/>
                </a:solidFill>
                <a:effectLst/>
                <a:uLnTx/>
                <a:uFillTx/>
                <a:latin typeface="+mn-lt"/>
                <a:ea typeface="+mn-ea"/>
                <a:cs typeface="+mn-cs"/>
              </a:rPr>
              <a:t> </a:t>
            </a:r>
            <a:r>
              <a:rPr kumimoji="0" lang="es-ES" sz="1600" b="0" i="0" u="none" strike="noStrike" kern="1200" cap="none" spc="0" normalizeH="0" baseline="0" noProof="0" dirty="0" err="1">
                <a:ln>
                  <a:noFill/>
                </a:ln>
                <a:solidFill>
                  <a:schemeClr val="tx1"/>
                </a:solidFill>
                <a:effectLst/>
                <a:uLnTx/>
                <a:uFillTx/>
                <a:latin typeface="+mn-lt"/>
                <a:ea typeface="+mn-ea"/>
                <a:cs typeface="+mn-cs"/>
              </a:rPr>
              <a:t>Science</a:t>
            </a:r>
            <a:r>
              <a:rPr kumimoji="0" lang="es-ES" sz="1600" b="0" i="0" u="none" strike="noStrike" kern="1200" cap="none" spc="0" normalizeH="0" baseline="0" noProof="0" dirty="0">
                <a:ln>
                  <a:noFill/>
                </a:ln>
                <a:solidFill>
                  <a:schemeClr val="tx1"/>
                </a:solidFill>
                <a:effectLst/>
                <a:uLnTx/>
                <a:uFillTx/>
                <a:latin typeface="+mn-lt"/>
                <a:ea typeface="+mn-ea"/>
                <a:cs typeface="+mn-cs"/>
              </a:rPr>
              <a:t> in </a:t>
            </a:r>
            <a:r>
              <a:rPr kumimoji="0" lang="es-ES" sz="1600" b="0" i="0" u="none" strike="noStrike" kern="1200" cap="none" spc="0" normalizeH="0" baseline="0" noProof="0" dirty="0" err="1">
                <a:ln>
                  <a:noFill/>
                </a:ln>
                <a:solidFill>
                  <a:schemeClr val="tx1"/>
                </a:solidFill>
                <a:effectLst/>
                <a:uLnTx/>
                <a:uFillTx/>
                <a:latin typeface="+mn-lt"/>
                <a:ea typeface="+mn-ea"/>
                <a:cs typeface="+mn-cs"/>
              </a:rPr>
              <a:t>Society</a:t>
            </a:r>
            <a:r>
              <a:rPr kumimoji="0" lang="es-ES" sz="1600" b="0" i="0" u="none" strike="noStrike" kern="1200" cap="none" spc="0" normalizeH="0" baseline="0" noProof="0" dirty="0">
                <a:ln>
                  <a:noFill/>
                </a:ln>
                <a:solidFill>
                  <a:schemeClr val="tx1"/>
                </a:solidFill>
                <a:effectLst/>
                <a:uLnTx/>
                <a:uFillTx/>
                <a:latin typeface="+mn-lt"/>
                <a:ea typeface="+mn-ea"/>
                <a:cs typeface="+mn-cs"/>
              </a:rPr>
              <a:t> to </a:t>
            </a:r>
            <a:r>
              <a:rPr kumimoji="0" lang="es-ES" sz="1600" b="0" i="0" u="none" strike="noStrike" kern="1200" cap="none" spc="0" normalizeH="0" baseline="0" noProof="0" dirty="0" err="1">
                <a:ln>
                  <a:noFill/>
                </a:ln>
                <a:solidFill>
                  <a:schemeClr val="tx1"/>
                </a:solidFill>
                <a:effectLst/>
                <a:uLnTx/>
                <a:uFillTx/>
                <a:latin typeface="+mn-lt"/>
                <a:ea typeface="+mn-ea"/>
                <a:cs typeface="+mn-cs"/>
              </a:rPr>
              <a:t>Science</a:t>
            </a:r>
            <a:r>
              <a:rPr kumimoji="0" lang="es-ES" sz="1600" b="0" i="0" u="none" strike="noStrike" kern="1200" cap="none" spc="0" normalizeH="0" baseline="0" noProof="0" dirty="0">
                <a:ln>
                  <a:noFill/>
                </a:ln>
                <a:solidFill>
                  <a:schemeClr val="tx1"/>
                </a:solidFill>
                <a:effectLst/>
                <a:uLnTx/>
                <a:uFillTx/>
                <a:latin typeface="+mn-lt"/>
                <a:ea typeface="+mn-ea"/>
                <a:cs typeface="+mn-cs"/>
              </a:rPr>
              <a:t> </a:t>
            </a:r>
            <a:r>
              <a:rPr kumimoji="0" lang="es-ES" sz="1600" b="0" i="0" u="none" strike="noStrike" kern="1200" cap="none" spc="0" normalizeH="0" baseline="0" noProof="0" dirty="0" err="1">
                <a:ln>
                  <a:noFill/>
                </a:ln>
                <a:solidFill>
                  <a:schemeClr val="tx1"/>
                </a:solidFill>
                <a:effectLst/>
                <a:uLnTx/>
                <a:uFillTx/>
                <a:latin typeface="+mn-lt"/>
                <a:ea typeface="+mn-ea"/>
                <a:cs typeface="+mn-cs"/>
              </a:rPr>
              <a:t>for</a:t>
            </a:r>
            <a:r>
              <a:rPr kumimoji="0" lang="es-ES" sz="1600" b="0" i="0" u="none" strike="noStrike" kern="1200" cap="none" spc="0" normalizeH="0" baseline="0" noProof="0" dirty="0">
                <a:ln>
                  <a:noFill/>
                </a:ln>
                <a:solidFill>
                  <a:schemeClr val="tx1"/>
                </a:solidFill>
                <a:effectLst/>
                <a:uLnTx/>
                <a:uFillTx/>
                <a:latin typeface="+mn-lt"/>
                <a:ea typeface="+mn-ea"/>
                <a:cs typeface="+mn-cs"/>
              </a:rPr>
              <a:t> </a:t>
            </a:r>
            <a:r>
              <a:rPr kumimoji="0" lang="es-ES" sz="1600" b="0" i="0" u="none" strike="noStrike" kern="1200" cap="none" spc="0" normalizeH="0" baseline="0" noProof="0" dirty="0" err="1">
                <a:ln>
                  <a:noFill/>
                </a:ln>
                <a:solidFill>
                  <a:schemeClr val="tx1"/>
                </a:solidFill>
                <a:effectLst/>
                <a:uLnTx/>
                <a:uFillTx/>
                <a:latin typeface="+mn-lt"/>
                <a:ea typeface="+mn-ea"/>
                <a:cs typeface="+mn-cs"/>
              </a:rPr>
              <a:t>Society</a:t>
            </a:r>
            <a:r>
              <a:rPr kumimoji="0" lang="es-ES" sz="1600" b="0" i="0" u="none" strike="noStrike" kern="1200" cap="none" spc="0" normalizeH="0" baseline="0" noProof="0" dirty="0">
                <a:ln>
                  <a:noFill/>
                </a:ln>
                <a:solidFill>
                  <a:schemeClr val="tx1"/>
                </a:solidFill>
                <a:effectLst/>
                <a:uLnTx/>
                <a:uFillTx/>
                <a:latin typeface="+mn-lt"/>
                <a:ea typeface="+mn-ea"/>
                <a:cs typeface="+mn-cs"/>
              </a:rPr>
              <a:t>, </a:t>
            </a:r>
            <a:r>
              <a:rPr kumimoji="0" lang="es-ES" sz="1600" b="0" i="0" u="none" strike="noStrike" kern="1200" cap="none" spc="0" normalizeH="0" baseline="0" noProof="0" dirty="0" err="1">
                <a:ln>
                  <a:noFill/>
                </a:ln>
                <a:solidFill>
                  <a:schemeClr val="tx1"/>
                </a:solidFill>
                <a:effectLst/>
                <a:uLnTx/>
                <a:uFillTx/>
                <a:latin typeface="+mn-lt"/>
                <a:ea typeface="+mn-ea"/>
                <a:cs typeface="+mn-cs"/>
              </a:rPr>
              <a:t>with</a:t>
            </a:r>
            <a:r>
              <a:rPr kumimoji="0" lang="es-ES" sz="1600" b="0" i="0" u="none" strike="noStrike" kern="1200" cap="none" spc="0" normalizeH="0" baseline="0" noProof="0" dirty="0">
                <a:ln>
                  <a:noFill/>
                </a:ln>
                <a:solidFill>
                  <a:schemeClr val="tx1"/>
                </a:solidFill>
                <a:effectLst/>
                <a:uLnTx/>
                <a:uFillTx/>
                <a:latin typeface="+mn-lt"/>
                <a:ea typeface="+mn-ea"/>
                <a:cs typeface="+mn-cs"/>
              </a:rPr>
              <a:t> </a:t>
            </a:r>
            <a:r>
              <a:rPr kumimoji="0" lang="es-ES" sz="1600" b="0" i="0" u="none" strike="noStrike" kern="1200" cap="none" spc="0" normalizeH="0" baseline="0" noProof="0" dirty="0" err="1">
                <a:ln>
                  <a:noFill/>
                </a:ln>
                <a:solidFill>
                  <a:schemeClr val="tx1"/>
                </a:solidFill>
                <a:effectLst/>
                <a:uLnTx/>
                <a:uFillTx/>
                <a:latin typeface="+mn-lt"/>
                <a:ea typeface="+mn-ea"/>
                <a:cs typeface="+mn-cs"/>
              </a:rPr>
              <a:t>Society</a:t>
            </a:r>
            <a:r>
              <a:rPr kumimoji="0" lang="es-ES" sz="1600" b="0" i="0" u="none" strike="noStrike" kern="1200" cap="none" spc="0" normalizeH="0" baseline="0" noProof="0" dirty="0">
                <a:ln>
                  <a:noFill/>
                </a:ln>
                <a:solidFill>
                  <a:schemeClr val="tx1"/>
                </a:solidFill>
                <a:effectLst/>
                <a:uLnTx/>
                <a:uFillTx/>
                <a:latin typeface="+mn-lt"/>
                <a:ea typeface="+mn-ea"/>
                <a:cs typeface="+mn-cs"/>
              </a:rPr>
              <a:t>.” </a:t>
            </a:r>
            <a:r>
              <a:rPr kumimoji="0" lang="es-ES" sz="1600" b="0" i="1" u="none" strike="noStrike" kern="1200" cap="none" spc="0" normalizeH="0" baseline="0" noProof="0" dirty="0" err="1">
                <a:ln>
                  <a:noFill/>
                </a:ln>
                <a:solidFill>
                  <a:schemeClr val="tx1"/>
                </a:solidFill>
                <a:effectLst/>
                <a:uLnTx/>
                <a:uFillTx/>
                <a:latin typeface="+mn-lt"/>
                <a:ea typeface="+mn-ea"/>
                <a:cs typeface="+mn-cs"/>
              </a:rPr>
              <a:t>Science</a:t>
            </a:r>
            <a:r>
              <a:rPr kumimoji="0" lang="es-ES" sz="1600" b="0" i="1" u="none" strike="noStrike" kern="1200" cap="none" spc="0" normalizeH="0" baseline="0" noProof="0" dirty="0">
                <a:ln>
                  <a:noFill/>
                </a:ln>
                <a:solidFill>
                  <a:schemeClr val="tx1"/>
                </a:solidFill>
                <a:effectLst/>
                <a:uLnTx/>
                <a:uFillTx/>
                <a:latin typeface="+mn-lt"/>
                <a:ea typeface="+mn-ea"/>
                <a:cs typeface="+mn-cs"/>
              </a:rPr>
              <a:t> and </a:t>
            </a:r>
            <a:r>
              <a:rPr kumimoji="0" lang="es-ES" sz="1600" b="0" i="1" u="none" strike="noStrike" kern="1200" cap="none" spc="0" normalizeH="0" baseline="0" noProof="0" dirty="0" err="1">
                <a:ln>
                  <a:noFill/>
                </a:ln>
                <a:solidFill>
                  <a:schemeClr val="tx1"/>
                </a:solidFill>
                <a:effectLst/>
                <a:uLnTx/>
                <a:uFillTx/>
                <a:latin typeface="+mn-lt"/>
                <a:ea typeface="+mn-ea"/>
                <a:cs typeface="+mn-cs"/>
              </a:rPr>
              <a:t>Public</a:t>
            </a:r>
            <a:r>
              <a:rPr kumimoji="0" lang="es-ES" sz="1600" b="0" i="1" u="none" strike="noStrike" kern="1200" cap="none" spc="0" normalizeH="0" baseline="0" noProof="0" dirty="0">
                <a:ln>
                  <a:noFill/>
                </a:ln>
                <a:solidFill>
                  <a:schemeClr val="tx1"/>
                </a:solidFill>
                <a:effectLst/>
                <a:uLnTx/>
                <a:uFillTx/>
                <a:latin typeface="+mn-lt"/>
                <a:ea typeface="+mn-ea"/>
                <a:cs typeface="+mn-cs"/>
              </a:rPr>
              <a:t> </a:t>
            </a:r>
            <a:r>
              <a:rPr kumimoji="0" lang="es-ES" sz="1600" b="0" i="1" u="none" strike="noStrike" kern="1200" cap="none" spc="0" normalizeH="0" baseline="0" noProof="0" dirty="0" err="1">
                <a:ln>
                  <a:noFill/>
                </a:ln>
                <a:solidFill>
                  <a:schemeClr val="tx1"/>
                </a:solidFill>
                <a:effectLst/>
                <a:uLnTx/>
                <a:uFillTx/>
                <a:latin typeface="+mn-lt"/>
                <a:ea typeface="+mn-ea"/>
                <a:cs typeface="+mn-cs"/>
              </a:rPr>
              <a:t>Policy</a:t>
            </a:r>
            <a:r>
              <a:rPr kumimoji="0" lang="es-ES" sz="1600" b="0" i="0" u="none" strike="noStrike" kern="1200" cap="none" spc="0" normalizeH="0" baseline="0" noProof="0" dirty="0">
                <a:ln>
                  <a:noFill/>
                </a:ln>
                <a:solidFill>
                  <a:schemeClr val="tx1"/>
                </a:solidFill>
                <a:effectLst/>
                <a:uLnTx/>
                <a:uFillTx/>
                <a:latin typeface="+mn-lt"/>
                <a:ea typeface="+mn-ea"/>
                <a:cs typeface="+mn-cs"/>
              </a:rPr>
              <a:t> 39(6):751–60</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Subtítulo"/>
          <p:cNvSpPr txBox="1">
            <a:spLocks/>
          </p:cNvSpPr>
          <p:nvPr/>
        </p:nvSpPr>
        <p:spPr>
          <a:xfrm>
            <a:off x="827584" y="1340768"/>
            <a:ext cx="7704856" cy="4176464"/>
          </a:xfrm>
          <a:prstGeom prst="rect">
            <a:avLst/>
          </a:prstGeom>
          <a:solidFill>
            <a:schemeClr val="tx2">
              <a:lumMod val="60000"/>
              <a:lumOff val="40000"/>
            </a:schemeClr>
          </a:solidFill>
        </p:spPr>
        <p:txBody>
          <a:bodyPr vert="horz" lIns="288000" tIns="288000" rIns="216000" bIns="288000" rtlCol="0">
            <a:noAutofit/>
          </a:bodyPr>
          <a:lstStyle/>
          <a:p>
            <a:pPr>
              <a:buNone/>
            </a:pPr>
            <a:r>
              <a:rPr lang="nb-NO" altLang="nb-NO" sz="3200" b="1" dirty="0">
                <a:solidFill>
                  <a:schemeClr val="bg1"/>
                </a:solidFill>
              </a:rPr>
              <a:t>RRI</a:t>
            </a:r>
            <a:r>
              <a:rPr lang="nb-NO" altLang="nb-NO" sz="3200" dirty="0">
                <a:solidFill>
                  <a:schemeClr val="bg1"/>
                </a:solidFill>
              </a:rPr>
              <a:t> (Responsible Research and Innovation) is an emerging principle of research and innovation policy.</a:t>
            </a:r>
          </a:p>
          <a:p>
            <a:pPr>
              <a:buNone/>
            </a:pPr>
            <a:endParaRPr lang="nb-NO" altLang="nb-NO" sz="3200" dirty="0">
              <a:solidFill>
                <a:schemeClr val="bg1"/>
              </a:solidFill>
            </a:endParaRPr>
          </a:p>
          <a:p>
            <a:pPr>
              <a:buNone/>
            </a:pPr>
            <a:r>
              <a:rPr lang="nb-NO" altLang="nb-NO" sz="3200" dirty="0">
                <a:solidFill>
                  <a:schemeClr val="bg1"/>
                </a:solidFill>
              </a:rPr>
              <a:t>RRI is a ”philosophical” concept, but also an EU/EC concept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755576" y="1988841"/>
            <a:ext cx="7772400" cy="936104"/>
          </a:xfrm>
          <a:solidFill>
            <a:srgbClr val="FFC000"/>
          </a:solidFill>
        </p:spPr>
        <p:txBody>
          <a:bodyPr>
            <a:normAutofit/>
          </a:bodyPr>
          <a:lstStyle/>
          <a:p>
            <a:r>
              <a:rPr lang="en-US" sz="3600" dirty="0"/>
              <a:t>Towards a definition</a:t>
            </a:r>
          </a:p>
        </p:txBody>
      </p:sp>
      <p:sp>
        <p:nvSpPr>
          <p:cNvPr id="6" name="4 Subtítulo"/>
          <p:cNvSpPr txBox="1">
            <a:spLocks/>
          </p:cNvSpPr>
          <p:nvPr/>
        </p:nvSpPr>
        <p:spPr>
          <a:xfrm>
            <a:off x="755576" y="3212976"/>
            <a:ext cx="7776864" cy="1368152"/>
          </a:xfrm>
          <a:prstGeom prst="rect">
            <a:avLst/>
          </a:prstGeom>
          <a:solidFill>
            <a:schemeClr val="tx2">
              <a:lumMod val="60000"/>
              <a:lumOff val="40000"/>
            </a:schemeClr>
          </a:solidFill>
        </p:spPr>
        <p:txBody>
          <a:bodyPr vert="horz" lIns="288000" tIns="288000" rIns="216000" bIns="288000" rtlCol="0">
            <a:noAutofit/>
          </a:bodyPr>
          <a:lstStyle/>
          <a:p>
            <a:pPr algn="ctr">
              <a:buNone/>
            </a:pPr>
            <a:r>
              <a:rPr lang="nb-NO" altLang="nb-NO" sz="3600" b="1" dirty="0">
                <a:solidFill>
                  <a:schemeClr val="bg1"/>
                </a:solidFill>
              </a:rPr>
              <a:t>¿What is RRI?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C000"/>
          </a:solidFill>
        </p:spPr>
        <p:txBody>
          <a:bodyPr>
            <a:noAutofit/>
          </a:bodyPr>
          <a:lstStyle/>
          <a:p>
            <a:r>
              <a:rPr lang="en-US" sz="3200" dirty="0"/>
              <a:t>Von </a:t>
            </a:r>
            <a:r>
              <a:rPr lang="en-US" sz="3200" dirty="0" err="1"/>
              <a:t>Schomberg</a:t>
            </a:r>
            <a:r>
              <a:rPr lang="en-US" sz="3200" dirty="0"/>
              <a:t> (2011). Definition of RRI</a:t>
            </a:r>
          </a:p>
        </p:txBody>
      </p:sp>
      <p:sp>
        <p:nvSpPr>
          <p:cNvPr id="3" name="2 Marcador de contenido"/>
          <p:cNvSpPr>
            <a:spLocks noGrp="1"/>
          </p:cNvSpPr>
          <p:nvPr>
            <p:ph idx="1"/>
          </p:nvPr>
        </p:nvSpPr>
        <p:spPr>
          <a:xfrm>
            <a:off x="457200" y="5556373"/>
            <a:ext cx="8229600" cy="752947"/>
          </a:xfrm>
        </p:spPr>
        <p:txBody>
          <a:bodyPr>
            <a:normAutofit lnSpcReduction="10000"/>
          </a:bodyPr>
          <a:lstStyle/>
          <a:p>
            <a:pPr>
              <a:buNone/>
            </a:pPr>
            <a:r>
              <a:rPr lang="es-ES" sz="1600" dirty="0"/>
              <a:t>	Von </a:t>
            </a:r>
            <a:r>
              <a:rPr lang="es-ES" sz="1600" dirty="0" err="1"/>
              <a:t>Schomberg</a:t>
            </a:r>
            <a:r>
              <a:rPr lang="es-ES" sz="1600" dirty="0"/>
              <a:t> (2011) ' </a:t>
            </a:r>
            <a:r>
              <a:rPr lang="es-ES" sz="1600" dirty="0" err="1"/>
              <a:t>Prospects</a:t>
            </a:r>
            <a:r>
              <a:rPr lang="es-ES" sz="1600" dirty="0"/>
              <a:t> </a:t>
            </a:r>
            <a:r>
              <a:rPr lang="es-ES" sz="1600" dirty="0" err="1"/>
              <a:t>for</a:t>
            </a:r>
            <a:r>
              <a:rPr lang="es-ES" sz="1600" dirty="0"/>
              <a:t> </a:t>
            </a:r>
            <a:r>
              <a:rPr lang="es-ES" sz="1600" dirty="0" err="1"/>
              <a:t>Technology</a:t>
            </a:r>
            <a:r>
              <a:rPr lang="es-ES" sz="1600" dirty="0"/>
              <a:t> </a:t>
            </a:r>
            <a:r>
              <a:rPr lang="es-ES" sz="1600" dirty="0" err="1"/>
              <a:t>Assessment</a:t>
            </a:r>
            <a:r>
              <a:rPr lang="es-ES" sz="1600" dirty="0"/>
              <a:t> in a </a:t>
            </a:r>
            <a:r>
              <a:rPr lang="es-ES" sz="1600" dirty="0" err="1"/>
              <a:t>framework</a:t>
            </a:r>
            <a:r>
              <a:rPr lang="es-ES" sz="1600" dirty="0"/>
              <a:t> of </a:t>
            </a:r>
            <a:r>
              <a:rPr lang="es-ES" sz="1600" dirty="0" err="1"/>
              <a:t>responsible</a:t>
            </a:r>
            <a:r>
              <a:rPr lang="es-ES" sz="1600" dirty="0"/>
              <a:t> </a:t>
            </a:r>
            <a:r>
              <a:rPr lang="es-ES" sz="1600" dirty="0" err="1"/>
              <a:t>research</a:t>
            </a:r>
            <a:r>
              <a:rPr lang="es-ES" sz="1600" dirty="0"/>
              <a:t> and </a:t>
            </a:r>
            <a:r>
              <a:rPr lang="es-ES" sz="1600" dirty="0" err="1"/>
              <a:t>innovation</a:t>
            </a:r>
            <a:r>
              <a:rPr lang="es-ES" sz="1600" dirty="0"/>
              <a:t> ' in: M. </a:t>
            </a:r>
            <a:r>
              <a:rPr lang="es-ES" sz="1600" dirty="0" err="1"/>
              <a:t>Dusseldorp</a:t>
            </a:r>
            <a:r>
              <a:rPr lang="es-ES" sz="1600" dirty="0"/>
              <a:t> and R. </a:t>
            </a:r>
            <a:r>
              <a:rPr lang="es-ES" sz="1600" dirty="0" err="1"/>
              <a:t>Beecroft</a:t>
            </a:r>
            <a:r>
              <a:rPr lang="es-ES" sz="1600" dirty="0"/>
              <a:t> (</a:t>
            </a:r>
            <a:r>
              <a:rPr lang="es-ES" sz="1600" dirty="0" err="1"/>
              <a:t>eds</a:t>
            </a:r>
            <a:r>
              <a:rPr lang="es-ES" sz="1600" dirty="0"/>
              <a:t>). </a:t>
            </a:r>
            <a:r>
              <a:rPr lang="es-ES" sz="1600" dirty="0" err="1"/>
              <a:t>Technikfolgen</a:t>
            </a:r>
            <a:r>
              <a:rPr lang="es-ES" sz="1600" dirty="0"/>
              <a:t> </a:t>
            </a:r>
            <a:r>
              <a:rPr lang="es-ES" sz="1600" dirty="0" err="1"/>
              <a:t>abschätzen</a:t>
            </a:r>
            <a:r>
              <a:rPr lang="es-ES" sz="1600" dirty="0"/>
              <a:t> </a:t>
            </a:r>
            <a:r>
              <a:rPr lang="es-ES" sz="1600" dirty="0" err="1"/>
              <a:t>lehren</a:t>
            </a:r>
            <a:r>
              <a:rPr lang="es-ES" sz="1600" dirty="0"/>
              <a:t>: </a:t>
            </a:r>
            <a:r>
              <a:rPr lang="es-ES" sz="1600" dirty="0" err="1"/>
              <a:t>Bildungspotenziale</a:t>
            </a:r>
            <a:r>
              <a:rPr lang="es-ES" sz="1600" dirty="0"/>
              <a:t> </a:t>
            </a:r>
            <a:r>
              <a:rPr lang="es-ES" sz="1600" dirty="0" err="1"/>
              <a:t>transdisziplinärer</a:t>
            </a:r>
            <a:r>
              <a:rPr lang="es-ES" sz="1600" dirty="0"/>
              <a:t> </a:t>
            </a:r>
            <a:r>
              <a:rPr lang="es-ES" sz="1600" dirty="0" err="1"/>
              <a:t>Methoden,Wiesbaden</a:t>
            </a:r>
            <a:r>
              <a:rPr lang="es-ES" sz="1600" dirty="0"/>
              <a:t>: Vs </a:t>
            </a:r>
            <a:r>
              <a:rPr lang="es-ES" sz="1600" dirty="0" err="1"/>
              <a:t>Verlag</a:t>
            </a:r>
            <a:r>
              <a:rPr lang="es-ES" sz="1600" dirty="0"/>
              <a:t>, in </a:t>
            </a:r>
            <a:r>
              <a:rPr lang="es-ES" sz="1600" dirty="0" err="1"/>
              <a:t>print</a:t>
            </a:r>
            <a:r>
              <a:rPr lang="es-ES" sz="1600" dirty="0"/>
              <a:t>.</a:t>
            </a:r>
            <a:endParaRPr lang="en-US" sz="1600" dirty="0"/>
          </a:p>
        </p:txBody>
      </p:sp>
      <p:sp>
        <p:nvSpPr>
          <p:cNvPr id="4" name="2 Marcador de contenido"/>
          <p:cNvSpPr txBox="1">
            <a:spLocks/>
          </p:cNvSpPr>
          <p:nvPr/>
        </p:nvSpPr>
        <p:spPr>
          <a:xfrm>
            <a:off x="457200" y="1844824"/>
            <a:ext cx="8229600" cy="792088"/>
          </a:xfrm>
          <a:prstGeom prst="rect">
            <a:avLst/>
          </a:prstGeom>
        </p:spPr>
        <p:txBody>
          <a:bodyPr vert="horz" lIns="91440" tIns="45720" rIns="91440" bIns="45720" rtlCol="0">
            <a:noAutofit/>
          </a:bodyPr>
          <a:lstStyle/>
          <a:p>
            <a:pPr marL="342900" lvl="0" indent="-342900" algn="ctr">
              <a:spcBef>
                <a:spcPct val="20000"/>
              </a:spcBef>
            </a:pPr>
            <a:r>
              <a:rPr lang="en-US" sz="2400" dirty="0"/>
              <a:t>The most referenced definition of RRI, both in literature and in EU/EC speech, is probably that of René Von </a:t>
            </a:r>
            <a:r>
              <a:rPr lang="en-US" sz="2400" dirty="0" err="1"/>
              <a:t>Schomberg</a:t>
            </a:r>
            <a:r>
              <a:rPr lang="en-US" sz="2400" dirty="0"/>
              <a:t>:</a:t>
            </a:r>
          </a:p>
        </p:txBody>
      </p:sp>
      <p:sp>
        <p:nvSpPr>
          <p:cNvPr id="5" name="2 Marcador de contenido"/>
          <p:cNvSpPr txBox="1">
            <a:spLocks/>
          </p:cNvSpPr>
          <p:nvPr/>
        </p:nvSpPr>
        <p:spPr>
          <a:xfrm>
            <a:off x="457200" y="2852936"/>
            <a:ext cx="8229600" cy="2016224"/>
          </a:xfrm>
          <a:prstGeom prst="rect">
            <a:avLst/>
          </a:prstGeom>
          <a:solidFill>
            <a:srgbClr val="FF99FF"/>
          </a:solidFill>
          <a:ln>
            <a:noFill/>
          </a:ln>
        </p:spPr>
        <p:txBody>
          <a:bodyPr vert="horz" lIns="91440" tIns="45720" rIns="91440" bIns="45720" rtlCol="0">
            <a:noAutofit/>
          </a:bodyPr>
          <a:lstStyle/>
          <a:p>
            <a:pPr marL="342900" lvl="0" indent="-342900">
              <a:spcBef>
                <a:spcPct val="20000"/>
              </a:spcBef>
            </a:pPr>
            <a:r>
              <a:rPr lang="en-US" sz="2000" i="1" dirty="0"/>
              <a:t>	Responsible Research and Innovation is a transparent, interactive process by which societal actors and innovators </a:t>
            </a:r>
            <a:r>
              <a:rPr lang="en-US" sz="2000" b="1" i="1" dirty="0"/>
              <a:t>become mutually responsive </a:t>
            </a:r>
            <a:r>
              <a:rPr lang="en-US" sz="2000" i="1" dirty="0"/>
              <a:t>to each other with a view to the (ethical) </a:t>
            </a:r>
            <a:r>
              <a:rPr lang="en-US" sz="2000" b="1" i="1" dirty="0"/>
              <a:t>acceptability, sustainability and societal desirability</a:t>
            </a:r>
            <a:r>
              <a:rPr lang="en-US" sz="2000" i="1" dirty="0"/>
              <a:t> of the innovation </a:t>
            </a:r>
            <a:r>
              <a:rPr lang="en-US" sz="2000" b="1" i="1" dirty="0"/>
              <a:t>process</a:t>
            </a:r>
            <a:r>
              <a:rPr lang="en-US" sz="2000" i="1" dirty="0"/>
              <a:t> and its marketable </a:t>
            </a:r>
            <a:r>
              <a:rPr lang="en-US" sz="2000" b="1" i="1" dirty="0"/>
              <a:t>products </a:t>
            </a:r>
            <a:r>
              <a:rPr lang="en-US" sz="2000" i="1" dirty="0"/>
              <a:t>( in order to allow a proper embedding of scientific and technological advances in our society)</a:t>
            </a:r>
            <a:endParaRPr kumimoji="0" lang="en-US" sz="2000" b="0" i="1"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C000"/>
          </a:solidFill>
        </p:spPr>
        <p:txBody>
          <a:bodyPr>
            <a:normAutofit/>
          </a:bodyPr>
          <a:lstStyle/>
          <a:p>
            <a:r>
              <a:rPr lang="en-US" sz="3200" dirty="0" err="1"/>
              <a:t>Stilgoe</a:t>
            </a:r>
            <a:r>
              <a:rPr lang="en-US" sz="3200" dirty="0"/>
              <a:t> J, Owen R, </a:t>
            </a:r>
            <a:r>
              <a:rPr lang="en-US" sz="3200" dirty="0" err="1"/>
              <a:t>Magnaghten</a:t>
            </a:r>
            <a:r>
              <a:rPr lang="en-US" sz="3200" dirty="0"/>
              <a:t> P (2013)</a:t>
            </a:r>
          </a:p>
        </p:txBody>
      </p:sp>
      <p:pic>
        <p:nvPicPr>
          <p:cNvPr id="1026" name="Picture 2"/>
          <p:cNvPicPr>
            <a:picLocks noGrp="1" noChangeAspect="1" noChangeArrowheads="1"/>
          </p:cNvPicPr>
          <p:nvPr>
            <p:ph idx="1"/>
          </p:nvPr>
        </p:nvPicPr>
        <p:blipFill>
          <a:blip r:embed="rId2" cstate="print"/>
          <a:srcRect/>
          <a:stretch>
            <a:fillRect/>
          </a:stretch>
        </p:blipFill>
        <p:spPr bwMode="auto">
          <a:xfrm>
            <a:off x="457201" y="1844824"/>
            <a:ext cx="8229600" cy="3528392"/>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C000"/>
          </a:solidFill>
        </p:spPr>
        <p:txBody>
          <a:bodyPr>
            <a:noAutofit/>
          </a:bodyPr>
          <a:lstStyle/>
          <a:p>
            <a:r>
              <a:rPr lang="en-US" sz="3200" dirty="0" err="1"/>
              <a:t>Stilgoe</a:t>
            </a:r>
            <a:r>
              <a:rPr lang="en-US" sz="3200" dirty="0"/>
              <a:t> et al. (2013) </a:t>
            </a:r>
            <a:br>
              <a:rPr lang="en-US" sz="3200" dirty="0"/>
            </a:br>
            <a:r>
              <a:rPr lang="en-US" sz="3200" dirty="0"/>
              <a:t>Definition of Responsible Innovation</a:t>
            </a:r>
          </a:p>
        </p:txBody>
      </p:sp>
      <p:sp>
        <p:nvSpPr>
          <p:cNvPr id="3" name="2 Marcador de contenido"/>
          <p:cNvSpPr>
            <a:spLocks noGrp="1"/>
          </p:cNvSpPr>
          <p:nvPr>
            <p:ph idx="1"/>
          </p:nvPr>
        </p:nvSpPr>
        <p:spPr>
          <a:xfrm>
            <a:off x="457200" y="1600201"/>
            <a:ext cx="8229600" cy="3124943"/>
          </a:xfrm>
          <a:solidFill>
            <a:srgbClr val="FF99FF"/>
          </a:solidFill>
          <a:ln>
            <a:noFill/>
          </a:ln>
        </p:spPr>
        <p:txBody>
          <a:bodyPr/>
          <a:lstStyle/>
          <a:p>
            <a:pPr>
              <a:buNone/>
            </a:pPr>
            <a:r>
              <a:rPr lang="en-US" dirty="0"/>
              <a:t>	</a:t>
            </a:r>
          </a:p>
          <a:p>
            <a:pPr>
              <a:buNone/>
            </a:pPr>
            <a:r>
              <a:rPr lang="en-US" sz="2400" dirty="0"/>
              <a:t>We offer a broader definition, based on the prospective notion of responsibility: </a:t>
            </a:r>
          </a:p>
          <a:p>
            <a:pPr algn="ctr">
              <a:buNone/>
            </a:pPr>
            <a:r>
              <a:rPr lang="en-US" dirty="0"/>
              <a:t>	</a:t>
            </a:r>
            <a:r>
              <a:rPr lang="en-US" sz="2800" dirty="0"/>
              <a:t>“Responsible innovation means taking care of the future through collective stewardship of science and innovation in the present.” </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C000"/>
          </a:solidFill>
        </p:spPr>
        <p:txBody>
          <a:bodyPr>
            <a:normAutofit/>
          </a:bodyPr>
          <a:lstStyle/>
          <a:p>
            <a:r>
              <a:rPr lang="en-US" sz="3200" dirty="0" err="1"/>
              <a:t>Stilgoe</a:t>
            </a:r>
            <a:r>
              <a:rPr lang="en-US" sz="3200" dirty="0"/>
              <a:t> et al. (2013) Four dimensions of RI</a:t>
            </a:r>
          </a:p>
        </p:txBody>
      </p:sp>
      <p:sp>
        <p:nvSpPr>
          <p:cNvPr id="3" name="2 Marcador de contenido"/>
          <p:cNvSpPr>
            <a:spLocks noGrp="1"/>
          </p:cNvSpPr>
          <p:nvPr>
            <p:ph idx="1"/>
          </p:nvPr>
        </p:nvSpPr>
        <p:spPr>
          <a:xfrm>
            <a:off x="457200" y="1600201"/>
            <a:ext cx="8229600" cy="3412975"/>
          </a:xfrm>
          <a:solidFill>
            <a:srgbClr val="FF99FF"/>
          </a:solidFill>
          <a:ln>
            <a:noFill/>
          </a:ln>
        </p:spPr>
        <p:txBody>
          <a:bodyPr>
            <a:normAutofit/>
          </a:bodyPr>
          <a:lstStyle/>
          <a:p>
            <a:pPr>
              <a:buNone/>
            </a:pPr>
            <a:r>
              <a:rPr lang="en-US" dirty="0"/>
              <a:t>	</a:t>
            </a:r>
            <a:r>
              <a:rPr lang="en-US" sz="2400" dirty="0"/>
              <a:t>The four dimensions of responsible innovation we propose provide a framework for raising, discussing and responding to such questions:</a:t>
            </a:r>
          </a:p>
          <a:p>
            <a:pPr lvl="1"/>
            <a:r>
              <a:rPr lang="en-US" sz="2400" dirty="0"/>
              <a:t>Anticipation</a:t>
            </a:r>
          </a:p>
          <a:p>
            <a:pPr lvl="1"/>
            <a:r>
              <a:rPr lang="en-US" sz="2400" dirty="0"/>
              <a:t>Reflexivity</a:t>
            </a:r>
          </a:p>
          <a:p>
            <a:pPr lvl="1"/>
            <a:r>
              <a:rPr lang="en-US" sz="2400" dirty="0"/>
              <a:t>Inclusion </a:t>
            </a:r>
          </a:p>
          <a:p>
            <a:pPr lvl="1"/>
            <a:r>
              <a:rPr lang="en-US" sz="2400" dirty="0"/>
              <a:t>Responsiveness</a:t>
            </a:r>
          </a:p>
          <a:p>
            <a:pPr>
              <a:buNone/>
            </a:pP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rgbClr val="FFC000"/>
          </a:solidFill>
        </p:spPr>
        <p:txBody>
          <a:bodyPr>
            <a:normAutofit/>
          </a:bodyPr>
          <a:lstStyle/>
          <a:p>
            <a:r>
              <a:rPr lang="ca-ES" sz="3200" dirty="0" err="1">
                <a:solidFill>
                  <a:schemeClr val="tx1"/>
                </a:solidFill>
              </a:rPr>
              <a:t>Institutional</a:t>
            </a:r>
            <a:r>
              <a:rPr lang="ca-ES" sz="3200" dirty="0">
                <a:solidFill>
                  <a:schemeClr val="tx1"/>
                </a:solidFill>
              </a:rPr>
              <a:t> </a:t>
            </a:r>
            <a:r>
              <a:rPr lang="ca-ES" sz="3200" dirty="0" err="1"/>
              <a:t>d</a:t>
            </a:r>
            <a:r>
              <a:rPr lang="ca-ES" sz="3200" dirty="0" err="1">
                <a:solidFill>
                  <a:schemeClr val="tx1"/>
                </a:solidFill>
              </a:rPr>
              <a:t>efinitions</a:t>
            </a:r>
            <a:endParaRPr lang="ca-ES" sz="3200" dirty="0">
              <a:solidFill>
                <a:schemeClr val="tx1"/>
              </a:solidFill>
            </a:endParaRPr>
          </a:p>
        </p:txBody>
      </p:sp>
      <p:sp>
        <p:nvSpPr>
          <p:cNvPr id="3" name="Marcador de contenido 2"/>
          <p:cNvSpPr>
            <a:spLocks noGrp="1"/>
          </p:cNvSpPr>
          <p:nvPr>
            <p:ph idx="1"/>
          </p:nvPr>
        </p:nvSpPr>
        <p:spPr>
          <a:xfrm>
            <a:off x="457200" y="1600201"/>
            <a:ext cx="8229600" cy="4061048"/>
          </a:xfrm>
          <a:solidFill>
            <a:srgbClr val="FF99FF"/>
          </a:solidFill>
        </p:spPr>
        <p:txBody>
          <a:bodyPr>
            <a:normAutofit/>
          </a:bodyPr>
          <a:lstStyle/>
          <a:p>
            <a:r>
              <a:rPr lang="en-US" sz="2400" dirty="0">
                <a:solidFill>
                  <a:schemeClr val="tx1"/>
                </a:solidFill>
              </a:rPr>
              <a:t>“Responsible Innovation is a process that seeks to promote creativity and opportunities for science and innovation that are </a:t>
            </a:r>
            <a:r>
              <a:rPr lang="en-US" sz="2400" b="1" dirty="0">
                <a:solidFill>
                  <a:schemeClr val="tx1"/>
                </a:solidFill>
              </a:rPr>
              <a:t>socially desirable </a:t>
            </a:r>
            <a:r>
              <a:rPr lang="en-US" sz="2400" dirty="0">
                <a:solidFill>
                  <a:schemeClr val="tx1"/>
                </a:solidFill>
              </a:rPr>
              <a:t>and undertaken in the public interest” (EPSRC-UK, 2015).</a:t>
            </a:r>
            <a:br>
              <a:rPr lang="en-US" sz="2400" dirty="0">
                <a:solidFill>
                  <a:schemeClr val="tx1"/>
                </a:solidFill>
              </a:rPr>
            </a:br>
            <a:endParaRPr lang="en-US" sz="2400" dirty="0">
              <a:solidFill>
                <a:schemeClr val="tx1"/>
              </a:solidFill>
            </a:endParaRPr>
          </a:p>
          <a:p>
            <a:r>
              <a:rPr lang="en-GB" sz="2400" dirty="0">
                <a:solidFill>
                  <a:schemeClr val="tx1"/>
                </a:solidFill>
              </a:rPr>
              <a:t>“Responsible Research and Innovation means that </a:t>
            </a:r>
            <a:r>
              <a:rPr lang="en-GB" sz="2400" b="1" dirty="0">
                <a:solidFill>
                  <a:schemeClr val="tx1"/>
                </a:solidFill>
              </a:rPr>
              <a:t>societal actors work together </a:t>
            </a:r>
            <a:r>
              <a:rPr lang="en-GB" sz="2400" dirty="0">
                <a:solidFill>
                  <a:schemeClr val="tx1"/>
                </a:solidFill>
              </a:rPr>
              <a:t>during the whole research and innovation process </a:t>
            </a:r>
            <a:r>
              <a:rPr lang="en-GB" sz="2400" b="1" dirty="0">
                <a:solidFill>
                  <a:schemeClr val="tx1"/>
                </a:solidFill>
              </a:rPr>
              <a:t>in order to better align </a:t>
            </a:r>
            <a:r>
              <a:rPr lang="en-GB" sz="2400" dirty="0">
                <a:solidFill>
                  <a:schemeClr val="tx1"/>
                </a:solidFill>
              </a:rPr>
              <a:t>both the process and its outcomes, </a:t>
            </a:r>
            <a:r>
              <a:rPr lang="en-GB" sz="2400" b="1" dirty="0">
                <a:solidFill>
                  <a:schemeClr val="tx1"/>
                </a:solidFill>
              </a:rPr>
              <a:t>with the values, needs and expectations </a:t>
            </a:r>
            <a:r>
              <a:rPr lang="en-GB" sz="2400" dirty="0">
                <a:solidFill>
                  <a:schemeClr val="tx1"/>
                </a:solidFill>
              </a:rPr>
              <a:t>of European society” (EC, 2012).</a:t>
            </a:r>
          </a:p>
          <a:p>
            <a:pPr>
              <a:buNone/>
            </a:pPr>
            <a:endParaRPr lang="en-US" sz="2800" dirty="0">
              <a:solidFill>
                <a:schemeClr val="tx1"/>
              </a:solidFill>
            </a:endParaRPr>
          </a:p>
          <a:p>
            <a:endParaRPr lang="en-US" sz="2800" dirty="0">
              <a:solidFill>
                <a:schemeClr val="tx1"/>
              </a:solidFill>
            </a:endParaRPr>
          </a:p>
          <a:p>
            <a:endParaRPr lang="ca-ES" sz="2800" dirty="0">
              <a:solidFill>
                <a:schemeClr val="tx1"/>
              </a:solidFill>
            </a:endParaRPr>
          </a:p>
        </p:txBody>
      </p:sp>
    </p:spTree>
    <p:extLst>
      <p:ext uri="{BB962C8B-B14F-4D97-AF65-F5344CB8AC3E}">
        <p14:creationId xmlns:p14="http://schemas.microsoft.com/office/powerpoint/2010/main" xmlns="" val="5183581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
          <p:cNvPicPr>
            <a:picLocks noChangeAspect="1" noChangeArrowheads="1"/>
          </p:cNvPicPr>
          <p:nvPr/>
        </p:nvPicPr>
        <p:blipFill>
          <a:blip r:embed="rId2" cstate="print"/>
          <a:srcRect/>
          <a:stretch>
            <a:fillRect/>
          </a:stretch>
        </p:blipFill>
        <p:spPr bwMode="auto">
          <a:xfrm>
            <a:off x="4352925" y="1196752"/>
            <a:ext cx="3925610" cy="5613623"/>
          </a:xfrm>
          <a:prstGeom prst="rect">
            <a:avLst/>
          </a:prstGeom>
          <a:noFill/>
          <a:ln w="9525" algn="ctr">
            <a:noFill/>
            <a:miter lim="800000"/>
            <a:headEnd/>
            <a:tailEnd/>
          </a:ln>
        </p:spPr>
      </p:pic>
      <p:sp>
        <p:nvSpPr>
          <p:cNvPr id="4" name="TextBox 3"/>
          <p:cNvSpPr txBox="1"/>
          <p:nvPr/>
        </p:nvSpPr>
        <p:spPr>
          <a:xfrm>
            <a:off x="899592" y="1916832"/>
            <a:ext cx="3312046" cy="3447098"/>
          </a:xfrm>
          <a:prstGeom prst="rect">
            <a:avLst/>
          </a:prstGeom>
          <a:solidFill>
            <a:srgbClr val="FF99FF"/>
          </a:solidFill>
        </p:spPr>
        <p:txBody>
          <a:bodyPr wrap="square">
            <a:spAutoFit/>
          </a:bodyPr>
          <a:lstStyle/>
          <a:p>
            <a:pPr algn="l">
              <a:buFont typeface="Wingdings" pitchFamily="2" charset="2"/>
              <a:buNone/>
              <a:defRPr/>
            </a:pPr>
            <a:r>
              <a:rPr lang="en-GB" sz="2000" i="1" dirty="0"/>
              <a:t>“The Responsible Research and Innovation framework consists of 6 keys:</a:t>
            </a:r>
          </a:p>
          <a:p>
            <a:pPr algn="l">
              <a:defRPr/>
            </a:pPr>
            <a:endParaRPr lang="nb-NO" sz="2000" i="1" dirty="0"/>
          </a:p>
          <a:p>
            <a:pPr marL="457200" indent="-457200" algn="l">
              <a:buSzPct val="100000"/>
              <a:buFont typeface="+mj-lt"/>
              <a:buAutoNum type="arabicPeriod"/>
              <a:defRPr/>
            </a:pPr>
            <a:r>
              <a:rPr lang="en-GB" sz="2000" i="1" dirty="0"/>
              <a:t>Public engagement</a:t>
            </a:r>
            <a:endParaRPr lang="nb-NO" sz="2000" i="1" dirty="0"/>
          </a:p>
          <a:p>
            <a:pPr marL="457200" indent="-457200" algn="l">
              <a:buSzPct val="100000"/>
              <a:buFont typeface="+mj-lt"/>
              <a:buAutoNum type="arabicPeriod"/>
              <a:defRPr/>
            </a:pPr>
            <a:r>
              <a:rPr lang="en-GB" sz="2000" i="1" dirty="0"/>
              <a:t>Gender equality</a:t>
            </a:r>
            <a:endParaRPr lang="nb-NO" sz="2000" i="1" dirty="0"/>
          </a:p>
          <a:p>
            <a:pPr marL="457200" indent="-457200" algn="l">
              <a:buSzPct val="100000"/>
              <a:buFont typeface="+mj-lt"/>
              <a:buAutoNum type="arabicPeriod"/>
              <a:defRPr/>
            </a:pPr>
            <a:r>
              <a:rPr lang="en-GB" sz="2000" i="1" dirty="0"/>
              <a:t>Science education</a:t>
            </a:r>
            <a:endParaRPr lang="nb-NO" sz="2000" i="1" dirty="0"/>
          </a:p>
          <a:p>
            <a:pPr marL="457200" indent="-457200" algn="l">
              <a:buSzPct val="100000"/>
              <a:buFont typeface="+mj-lt"/>
              <a:buAutoNum type="arabicPeriod"/>
              <a:defRPr/>
            </a:pPr>
            <a:r>
              <a:rPr lang="en-GB" sz="2000" i="1" dirty="0"/>
              <a:t>Open access</a:t>
            </a:r>
            <a:endParaRPr lang="nb-NO" sz="2000" i="1" dirty="0"/>
          </a:p>
          <a:p>
            <a:pPr marL="457200" indent="-457200" algn="l">
              <a:buSzPct val="100000"/>
              <a:buFont typeface="+mj-lt"/>
              <a:buAutoNum type="arabicPeriod"/>
              <a:defRPr/>
            </a:pPr>
            <a:r>
              <a:rPr lang="en-GB" sz="2000" i="1" dirty="0"/>
              <a:t>Ethics</a:t>
            </a:r>
            <a:endParaRPr lang="nb-NO" sz="2000" i="1" dirty="0"/>
          </a:p>
          <a:p>
            <a:pPr marL="457200" indent="-457200" algn="l">
              <a:buSzPct val="100000"/>
              <a:buFont typeface="+mj-lt"/>
              <a:buAutoNum type="arabicPeriod"/>
              <a:defRPr/>
            </a:pPr>
            <a:r>
              <a:rPr lang="en-GB" sz="2000" i="1" dirty="0"/>
              <a:t>Governance”</a:t>
            </a:r>
            <a:endParaRPr lang="nb-NO" sz="2000" i="1" dirty="0"/>
          </a:p>
          <a:p>
            <a:pPr>
              <a:buFont typeface="Wingdings" pitchFamily="2" charset="2"/>
              <a:buNone/>
              <a:defRPr/>
            </a:pPr>
            <a:endParaRPr lang="nb-NO" dirty="0"/>
          </a:p>
        </p:txBody>
      </p:sp>
      <p:sp>
        <p:nvSpPr>
          <p:cNvPr id="9" name="1 Título"/>
          <p:cNvSpPr txBox="1">
            <a:spLocks/>
          </p:cNvSpPr>
          <p:nvPr/>
        </p:nvSpPr>
        <p:spPr>
          <a:xfrm>
            <a:off x="467544" y="260648"/>
            <a:ext cx="8229600" cy="1143000"/>
          </a:xfrm>
          <a:prstGeom prst="rect">
            <a:avLst/>
          </a:prstGeom>
          <a:solidFill>
            <a:srgbClr val="FFC000"/>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t>The European Commission’s 6 key issues</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2492896"/>
            <a:ext cx="7848872" cy="3528392"/>
          </a:xfrm>
        </p:spPr>
        <p:txBody>
          <a:bodyPr>
            <a:noAutofit/>
          </a:bodyPr>
          <a:lstStyle/>
          <a:p>
            <a:pPr>
              <a:buNone/>
            </a:pPr>
            <a:endParaRPr lang="en-US" sz="600" b="1" dirty="0"/>
          </a:p>
          <a:p>
            <a:pPr>
              <a:buNone/>
            </a:pPr>
            <a:r>
              <a:rPr lang="en-US" sz="2400" b="1" dirty="0"/>
              <a:t>Some Fallacies and Myths:</a:t>
            </a:r>
          </a:p>
          <a:p>
            <a:pPr>
              <a:buNone/>
            </a:pPr>
            <a:endParaRPr lang="en-US" sz="2000" b="1" dirty="0"/>
          </a:p>
          <a:p>
            <a:r>
              <a:rPr lang="en-US" sz="2000" b="1" dirty="0"/>
              <a:t>The Determinism Fallacy</a:t>
            </a:r>
            <a:r>
              <a:rPr lang="en-US" sz="2000" dirty="0"/>
              <a:t>: Technology possesses an unstoppable momentum, reshaping society to fit its insatiable demands. </a:t>
            </a:r>
          </a:p>
          <a:p>
            <a:r>
              <a:rPr lang="en-US" sz="2000" b="1" dirty="0"/>
              <a:t>The Myth of Technocracy</a:t>
            </a:r>
            <a:r>
              <a:rPr lang="en-US" sz="2000" dirty="0"/>
              <a:t>. “Technocracy” recognizes that technological inventions are controlled by human actors, but only those with specialist knowledge and skills can rise to the task. </a:t>
            </a:r>
          </a:p>
          <a:p>
            <a:r>
              <a:rPr lang="en-US" sz="2000" b="1" i="1" dirty="0"/>
              <a:t>Unintended</a:t>
            </a:r>
            <a:r>
              <a:rPr lang="en-US" sz="2000" b="1" dirty="0"/>
              <a:t> Consequences</a:t>
            </a:r>
            <a:r>
              <a:rPr lang="en-US" sz="2000" dirty="0"/>
              <a:t>. Technologies fail, but it is who should be blamed for failures and under what circumstances? </a:t>
            </a:r>
          </a:p>
        </p:txBody>
      </p:sp>
      <p:pic>
        <p:nvPicPr>
          <p:cNvPr id="4" name="3 Imagen"/>
          <p:cNvPicPr/>
          <p:nvPr/>
        </p:nvPicPr>
        <p:blipFill>
          <a:blip r:embed="rId2" cstate="print"/>
          <a:srcRect/>
          <a:stretch>
            <a:fillRect/>
          </a:stretch>
        </p:blipFill>
        <p:spPr bwMode="auto">
          <a:xfrm>
            <a:off x="3275856" y="476672"/>
            <a:ext cx="1512168" cy="1944216"/>
          </a:xfrm>
          <a:prstGeom prst="rect">
            <a:avLst/>
          </a:prstGeom>
          <a:ln>
            <a:noFill/>
          </a:ln>
          <a:effectLst>
            <a:outerShdw blurRad="292100" dist="139700" dir="2700000" algn="tl" rotWithShape="0">
              <a:srgbClr val="333333">
                <a:alpha val="65000"/>
              </a:srgbClr>
            </a:outerShdw>
          </a:effectLst>
        </p:spPr>
      </p:pic>
      <p:sp>
        <p:nvSpPr>
          <p:cNvPr id="2050" name="Rectangle 2"/>
          <p:cNvSpPr>
            <a:spLocks noChangeArrowheads="1"/>
          </p:cNvSpPr>
          <p:nvPr/>
        </p:nvSpPr>
        <p:spPr bwMode="auto">
          <a:xfrm>
            <a:off x="5292080" y="2132856"/>
            <a:ext cx="3384376" cy="5539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a:ln>
                  <a:noFill/>
                </a:ln>
                <a:solidFill>
                  <a:srgbClr val="333333"/>
                </a:solidFill>
                <a:effectLst/>
                <a:latin typeface="Calibri" pitchFamily="34" charset="0"/>
                <a:ea typeface="Times New Roman" pitchFamily="18" charset="0"/>
                <a:cs typeface="Calibri" pitchFamily="34" charset="0"/>
                <a:hlinkClick r:id="rId3"/>
              </a:rPr>
              <a:t>https://www.youtube.com/watch?v=aT1djsHSxMY</a:t>
            </a:r>
            <a:endParaRPr kumimoji="0" lang="es-ES" sz="800" b="0" i="0" u="none" strike="noStrike" cap="none" normalizeH="0" baseline="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Arial" pitchFamily="34" charset="0"/>
              <a:cs typeface="Arial" pitchFamily="34" charset="0"/>
            </a:endParaRPr>
          </a:p>
        </p:txBody>
      </p:sp>
      <p:pic>
        <p:nvPicPr>
          <p:cNvPr id="2049" name="Imagen 1"/>
          <p:cNvPicPr>
            <a:picLocks noChangeAspect="1" noChangeArrowheads="1"/>
          </p:cNvPicPr>
          <p:nvPr/>
        </p:nvPicPr>
        <p:blipFill>
          <a:blip r:embed="rId4" cstate="print"/>
          <a:srcRect/>
          <a:stretch>
            <a:fillRect/>
          </a:stretch>
        </p:blipFill>
        <p:spPr bwMode="auto">
          <a:xfrm>
            <a:off x="5962564" y="404664"/>
            <a:ext cx="2558446" cy="1728192"/>
          </a:xfrm>
          <a:prstGeom prst="rect">
            <a:avLst/>
          </a:prstGeom>
          <a:noFill/>
        </p:spPr>
      </p:pic>
      <p:sp>
        <p:nvSpPr>
          <p:cNvPr id="2051" name="Rectangle 3"/>
          <p:cNvSpPr>
            <a:spLocks noChangeArrowheads="1"/>
          </p:cNvSpPr>
          <p:nvPr/>
        </p:nvSpPr>
        <p:spPr bwMode="auto">
          <a:xfrm>
            <a:off x="396552" y="2881139"/>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Arial" pitchFamily="34" charset="0"/>
              <a:cs typeface="Arial" pitchFamily="34" charset="0"/>
            </a:endParaRPr>
          </a:p>
        </p:txBody>
      </p:sp>
      <p:sp>
        <p:nvSpPr>
          <p:cNvPr id="2052" name="Rectangle 4"/>
          <p:cNvSpPr>
            <a:spLocks noChangeArrowheads="1"/>
          </p:cNvSpPr>
          <p:nvPr/>
        </p:nvSpPr>
        <p:spPr bwMode="auto">
          <a:xfrm>
            <a:off x="395536" y="571616"/>
            <a:ext cx="2592288"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s-ES" b="1" dirty="0">
                <a:solidFill>
                  <a:srgbClr val="333333"/>
                </a:solidFill>
                <a:ea typeface="Times New Roman" pitchFamily="18" charset="0"/>
                <a:cs typeface="Calibri" pitchFamily="34" charset="0"/>
              </a:rPr>
              <a:t>Sheila </a:t>
            </a:r>
            <a:r>
              <a:rPr lang="es-ES" b="1" dirty="0" err="1">
                <a:solidFill>
                  <a:srgbClr val="333333"/>
                </a:solidFill>
                <a:ea typeface="Times New Roman" pitchFamily="18" charset="0"/>
                <a:cs typeface="Calibri" pitchFamily="34" charset="0"/>
              </a:rPr>
              <a:t>Jasanoff</a:t>
            </a:r>
            <a:r>
              <a:rPr lang="en-US" b="1" dirty="0">
                <a:solidFill>
                  <a:srgbClr val="444444"/>
                </a:solidFill>
                <a:ea typeface="Times New Roman" pitchFamily="18" charset="0"/>
                <a:cs typeface="Calibri" pitchFamily="34" charset="0"/>
              </a:rPr>
              <a:t> </a:t>
            </a:r>
            <a:r>
              <a:rPr lang="en-US" dirty="0">
                <a:solidFill>
                  <a:srgbClr val="444444"/>
                </a:solidFill>
                <a:ea typeface="Times New Roman" pitchFamily="18" charset="0"/>
                <a:cs typeface="Calibri" pitchFamily="34" charset="0"/>
              </a:rPr>
              <a:t>(2016).</a:t>
            </a:r>
            <a:r>
              <a:rPr lang="es-ES" i="1" dirty="0">
                <a:solidFill>
                  <a:srgbClr val="333333"/>
                </a:solidFill>
                <a:ea typeface="Times New Roman" pitchFamily="18" charset="0"/>
                <a:cs typeface="Calibri" pitchFamily="34" charset="0"/>
              </a:rPr>
              <a:t> </a:t>
            </a:r>
            <a:r>
              <a:rPr kumimoji="0" lang="en-US" i="0" u="none" strike="noStrike" cap="none" normalizeH="0" baseline="0" dirty="0">
                <a:ln>
                  <a:noFill/>
                </a:ln>
                <a:solidFill>
                  <a:srgbClr val="444444"/>
                </a:solidFill>
                <a:effectLst/>
                <a:ea typeface="Times New Roman" pitchFamily="18" charset="0"/>
                <a:cs typeface="Calibri" pitchFamily="34" charset="0"/>
              </a:rPr>
              <a:t>The Ethics of Invention: Technology and the Human Future. </a:t>
            </a:r>
            <a:r>
              <a:rPr kumimoji="0" lang="es-ES" i="1" u="none" strike="noStrike" cap="none" normalizeH="0" baseline="0" dirty="0">
                <a:ln>
                  <a:noFill/>
                </a:ln>
                <a:solidFill>
                  <a:srgbClr val="333333"/>
                </a:solidFill>
                <a:effectLst/>
                <a:ea typeface="Times New Roman" pitchFamily="18" charset="0"/>
                <a:cs typeface="Calibri" pitchFamily="34" charset="0"/>
              </a:rPr>
              <a:t>Norton &amp; Company</a:t>
            </a:r>
            <a:r>
              <a:rPr kumimoji="0" lang="es-ES" i="1" u="none" strike="noStrike" cap="none" normalizeH="0" dirty="0">
                <a:ln>
                  <a:noFill/>
                </a:ln>
                <a:solidFill>
                  <a:srgbClr val="333333"/>
                </a:solidFill>
                <a:effectLst/>
                <a:ea typeface="Times New Roman" pitchFamily="18" charset="0"/>
                <a:cs typeface="Calibri" pitchFamily="34" charset="0"/>
              </a:rPr>
              <a:t> Inc. New York</a:t>
            </a:r>
            <a:r>
              <a:rPr kumimoji="0" lang="es-ES" i="0" u="none" strike="noStrike" cap="none" normalizeH="0" baseline="0" dirty="0">
                <a:ln>
                  <a:noFill/>
                </a:ln>
                <a:solidFill>
                  <a:schemeClr val="tx1"/>
                </a:solidFill>
                <a:effectLst/>
                <a:cs typeface="Arial" pitchFamily="34" charset="0"/>
              </a:rPr>
              <a: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solidFill>
            <a:schemeClr val="tx2">
              <a:lumMod val="60000"/>
              <a:lumOff val="40000"/>
            </a:schemeClr>
          </a:solidFill>
        </p:spPr>
        <p:txBody>
          <a:bodyPr>
            <a:normAutofit/>
          </a:bodyPr>
          <a:lstStyle/>
          <a:p>
            <a:r>
              <a:rPr lang="en-US" sz="3600" dirty="0">
                <a:solidFill>
                  <a:schemeClr val="bg1"/>
                </a:solidFill>
              </a:rPr>
              <a:t>What do the different definitions of RRI have in common?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556792"/>
            <a:ext cx="8208912" cy="3528392"/>
          </a:xfrm>
          <a:solidFill>
            <a:srgbClr val="FF99FF"/>
          </a:solidFill>
        </p:spPr>
        <p:txBody>
          <a:bodyPr>
            <a:noAutofit/>
          </a:bodyPr>
          <a:lstStyle/>
          <a:p>
            <a:pPr>
              <a:spcBef>
                <a:spcPts val="0"/>
              </a:spcBef>
              <a:buNone/>
            </a:pPr>
            <a:r>
              <a:rPr lang="en-US" sz="2000" dirty="0"/>
              <a:t>	</a:t>
            </a:r>
            <a:r>
              <a:rPr lang="en-US" sz="2200" dirty="0"/>
              <a:t>Recent perspectives on RRI agree on </a:t>
            </a:r>
            <a:r>
              <a:rPr lang="en-US" sz="2200" b="1" dirty="0"/>
              <a:t>its five common ingredients </a:t>
            </a:r>
            <a:br>
              <a:rPr lang="en-US" sz="2200" b="1" dirty="0"/>
            </a:br>
            <a:r>
              <a:rPr lang="en-US" sz="2200" dirty="0"/>
              <a:t>(similar to the 4 dimensions by </a:t>
            </a:r>
            <a:r>
              <a:rPr lang="en-US" sz="2200" dirty="0" err="1"/>
              <a:t>Stilgoe</a:t>
            </a:r>
            <a:r>
              <a:rPr lang="en-US" sz="2200" dirty="0"/>
              <a:t> et al. 2013). </a:t>
            </a:r>
          </a:p>
          <a:p>
            <a:pPr marL="914400" lvl="1" indent="-514350">
              <a:spcBef>
                <a:spcPts val="0"/>
              </a:spcBef>
              <a:buFont typeface="+mj-lt"/>
              <a:buAutoNum type="arabicPeriod"/>
            </a:pPr>
            <a:r>
              <a:rPr lang="en-US" sz="2200" b="1" dirty="0"/>
              <a:t>Anticipation </a:t>
            </a:r>
          </a:p>
          <a:p>
            <a:pPr marL="914400" lvl="1" indent="-514350">
              <a:spcBef>
                <a:spcPts val="0"/>
              </a:spcBef>
              <a:buFont typeface="+mj-lt"/>
              <a:buAutoNum type="arabicPeriod"/>
            </a:pPr>
            <a:r>
              <a:rPr lang="en-US" sz="2200" b="1" dirty="0"/>
              <a:t>Transparency </a:t>
            </a:r>
          </a:p>
          <a:p>
            <a:pPr marL="914400" lvl="1" indent="-514350">
              <a:spcBef>
                <a:spcPts val="0"/>
              </a:spcBef>
              <a:buFont typeface="+mj-lt"/>
              <a:buAutoNum type="arabicPeriod"/>
            </a:pPr>
            <a:r>
              <a:rPr lang="en-US" sz="2200" b="1" dirty="0"/>
              <a:t>Responsiveness </a:t>
            </a:r>
          </a:p>
          <a:p>
            <a:pPr marL="914400" lvl="1" indent="-514350">
              <a:spcBef>
                <a:spcPts val="0"/>
              </a:spcBef>
              <a:buFont typeface="+mj-lt"/>
              <a:buAutoNum type="arabicPeriod"/>
            </a:pPr>
            <a:r>
              <a:rPr lang="en-US" sz="2200" b="1" dirty="0"/>
              <a:t>Reflexive stance </a:t>
            </a:r>
            <a:r>
              <a:rPr lang="en-US" sz="2200" dirty="0"/>
              <a:t>(a system’s capacity to adapt and change)</a:t>
            </a:r>
          </a:p>
          <a:p>
            <a:pPr marL="914400" lvl="1" indent="-514350">
              <a:spcBef>
                <a:spcPts val="0"/>
              </a:spcBef>
              <a:buFont typeface="+mj-lt"/>
              <a:buAutoNum type="arabicPeriod"/>
            </a:pPr>
            <a:r>
              <a:rPr lang="en-US" sz="2200" b="1" dirty="0"/>
              <a:t>Inclusion of stakeholders</a:t>
            </a:r>
            <a:r>
              <a:rPr lang="en-US" sz="2200" dirty="0"/>
              <a:t>, which</a:t>
            </a:r>
            <a:r>
              <a:rPr lang="en-US" sz="2200" b="1" dirty="0"/>
              <a:t> </a:t>
            </a:r>
            <a:r>
              <a:rPr lang="en-US" sz="2200" dirty="0"/>
              <a:t>should help: </a:t>
            </a:r>
          </a:p>
          <a:p>
            <a:pPr marL="1371600" lvl="2" indent="-514350">
              <a:spcBef>
                <a:spcPts val="0"/>
              </a:spcBef>
              <a:buFont typeface="+mj-lt"/>
              <a:buAutoNum type="alphaLcParenR"/>
            </a:pPr>
            <a:r>
              <a:rPr lang="en-US" sz="1800" dirty="0"/>
              <a:t>defining actors’ values, ends and purposes they assign to S&amp;T, </a:t>
            </a:r>
          </a:p>
          <a:p>
            <a:pPr marL="1371600" lvl="2" indent="-514350">
              <a:spcBef>
                <a:spcPts val="0"/>
              </a:spcBef>
              <a:buFont typeface="+mj-lt"/>
              <a:buAutoNum type="alphaLcParenR"/>
            </a:pPr>
            <a:r>
              <a:rPr lang="en-US" sz="1800" dirty="0"/>
              <a:t>co-establishing norms from these values, </a:t>
            </a:r>
          </a:p>
          <a:p>
            <a:pPr marL="1371600" lvl="2" indent="-514350">
              <a:spcBef>
                <a:spcPts val="0"/>
              </a:spcBef>
              <a:buFont typeface="+mj-lt"/>
              <a:buAutoNum type="alphaLcParenR"/>
            </a:pPr>
            <a:r>
              <a:rPr lang="en-US" sz="1800" dirty="0"/>
              <a:t>shaping the design of innovation and research processes and outputs </a:t>
            </a:r>
          </a:p>
        </p:txBody>
      </p:sp>
      <p:sp>
        <p:nvSpPr>
          <p:cNvPr id="4" name="3 CuadroTexto"/>
          <p:cNvSpPr txBox="1"/>
          <p:nvPr/>
        </p:nvSpPr>
        <p:spPr>
          <a:xfrm>
            <a:off x="899592" y="5805264"/>
            <a:ext cx="7776864" cy="584775"/>
          </a:xfrm>
          <a:prstGeom prst="rect">
            <a:avLst/>
          </a:prstGeom>
          <a:noFill/>
        </p:spPr>
        <p:txBody>
          <a:bodyPr wrap="square" rtlCol="0">
            <a:spAutoFit/>
          </a:bodyPr>
          <a:lstStyle/>
          <a:p>
            <a:pPr algn="r"/>
            <a:r>
              <a:rPr lang="en-US" sz="1600" dirty="0"/>
              <a:t>Source: GREAT project. Theoretical Landscape. </a:t>
            </a:r>
            <a:r>
              <a:rPr lang="en-US" sz="1600" dirty="0">
                <a:hlinkClick r:id="rId2"/>
              </a:rPr>
              <a:t>http://www.great-project.eu/deliverables_files/deliverables03</a:t>
            </a:r>
            <a:r>
              <a:rPr lang="en-US" sz="1600" dirty="0"/>
              <a:t> </a:t>
            </a:r>
          </a:p>
        </p:txBody>
      </p:sp>
      <p:sp>
        <p:nvSpPr>
          <p:cNvPr id="6" name="Título 1"/>
          <p:cNvSpPr txBox="1">
            <a:spLocks/>
          </p:cNvSpPr>
          <p:nvPr/>
        </p:nvSpPr>
        <p:spPr>
          <a:xfrm>
            <a:off x="457200" y="274638"/>
            <a:ext cx="8229600" cy="1066130"/>
          </a:xfrm>
          <a:prstGeom prst="rect">
            <a:avLst/>
          </a:prstGeom>
          <a:solidFill>
            <a:srgbClr val="FFC000"/>
          </a:solidFill>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3200" dirty="0">
                <a:latin typeface="+mj-lt"/>
                <a:ea typeface="+mj-ea"/>
                <a:cs typeface="+mj-cs"/>
              </a:rPr>
              <a:t>GREAT project: </a:t>
            </a:r>
            <a:br>
              <a:rPr lang="en-GB" sz="3200" dirty="0">
                <a:latin typeface="+mj-lt"/>
                <a:ea typeface="+mj-ea"/>
                <a:cs typeface="+mj-cs"/>
              </a:rPr>
            </a:br>
            <a:r>
              <a:rPr lang="en-GB" sz="3200" dirty="0">
                <a:latin typeface="+mj-lt"/>
                <a:ea typeface="+mj-ea"/>
                <a:cs typeface="+mj-cs"/>
              </a:rPr>
              <a:t>Five common ingredients of RRI</a:t>
            </a:r>
            <a:endParaRPr kumimoji="0" lang="en-GB" sz="3200" b="0" i="0" u="none" strike="noStrike" kern="1200" cap="none" spc="0" normalizeH="0" baseline="0" dirty="0">
              <a:ln>
                <a:noFill/>
              </a:ln>
              <a:effectLst/>
              <a:uLnTx/>
              <a:uFillTx/>
              <a:latin typeface="+mj-lt"/>
              <a:ea typeface="+mj-ea"/>
              <a:cs typeface="+mj-cs"/>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844824"/>
            <a:ext cx="4906888" cy="4237931"/>
          </a:xfrm>
        </p:spPr>
        <p:txBody>
          <a:bodyPr>
            <a:normAutofit/>
          </a:bodyPr>
          <a:lstStyle/>
          <a:p>
            <a:r>
              <a:rPr lang="en-US" sz="2800" dirty="0"/>
              <a:t>“RRI can perhaps be considered as a new paradigm of responsibility that goes </a:t>
            </a:r>
            <a:r>
              <a:rPr lang="en-US" sz="2800" b="1" dirty="0"/>
              <a:t>beyond the traditional emphasis on fault and punishment, risk and compensation, uncertainty and precaution</a:t>
            </a:r>
            <a:r>
              <a:rPr lang="en-US" sz="2800" dirty="0"/>
              <a:t>.” </a:t>
            </a:r>
          </a:p>
        </p:txBody>
      </p:sp>
      <p:pic>
        <p:nvPicPr>
          <p:cNvPr id="1026" name="Picture 2"/>
          <p:cNvPicPr>
            <a:picLocks noChangeAspect="1" noChangeArrowheads="1"/>
          </p:cNvPicPr>
          <p:nvPr/>
        </p:nvPicPr>
        <p:blipFill>
          <a:blip r:embed="rId2" cstate="print"/>
          <a:srcRect/>
          <a:stretch>
            <a:fillRect/>
          </a:stretch>
        </p:blipFill>
        <p:spPr bwMode="auto">
          <a:xfrm>
            <a:off x="5652121" y="1689054"/>
            <a:ext cx="3034680" cy="4307537"/>
          </a:xfrm>
          <a:prstGeom prst="rect">
            <a:avLst/>
          </a:prstGeom>
          <a:ln>
            <a:noFill/>
          </a:ln>
          <a:effectLst>
            <a:outerShdw blurRad="292100" dist="139700" dir="2700000" algn="tl" rotWithShape="0">
              <a:srgbClr val="333333">
                <a:alpha val="65000"/>
              </a:srgbClr>
            </a:outerShdw>
          </a:effectLst>
        </p:spPr>
      </p:pic>
      <p:sp>
        <p:nvSpPr>
          <p:cNvPr id="5" name="4 CuadroTexto"/>
          <p:cNvSpPr txBox="1"/>
          <p:nvPr/>
        </p:nvSpPr>
        <p:spPr>
          <a:xfrm>
            <a:off x="5652121" y="6027857"/>
            <a:ext cx="3168350" cy="584775"/>
          </a:xfrm>
          <a:prstGeom prst="rect">
            <a:avLst/>
          </a:prstGeom>
          <a:noFill/>
        </p:spPr>
        <p:txBody>
          <a:bodyPr wrap="square" rtlCol="0">
            <a:spAutoFit/>
          </a:bodyPr>
          <a:lstStyle/>
          <a:p>
            <a:r>
              <a:rPr lang="en-US" sz="1600" dirty="0">
                <a:hlinkClick r:id="rId3"/>
              </a:rPr>
              <a:t>http://pure.au.dk/portal/files/98634660/RES_AGorA_ebook.pdf</a:t>
            </a:r>
            <a:endParaRPr lang="en-US" dirty="0"/>
          </a:p>
        </p:txBody>
      </p:sp>
      <p:sp>
        <p:nvSpPr>
          <p:cNvPr id="7" name="Título 1"/>
          <p:cNvSpPr txBox="1">
            <a:spLocks/>
          </p:cNvSpPr>
          <p:nvPr/>
        </p:nvSpPr>
        <p:spPr>
          <a:xfrm>
            <a:off x="457200" y="274638"/>
            <a:ext cx="8229600" cy="1066130"/>
          </a:xfrm>
          <a:prstGeom prst="rect">
            <a:avLst/>
          </a:prstGeom>
          <a:solidFill>
            <a:srgbClr val="FFC000"/>
          </a:solidFill>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3200" dirty="0" err="1">
                <a:latin typeface="+mj-lt"/>
                <a:ea typeface="+mj-ea"/>
                <a:cs typeface="+mj-cs"/>
              </a:rPr>
              <a:t>ResAGorA</a:t>
            </a:r>
            <a:r>
              <a:rPr lang="en-GB" sz="3200" dirty="0">
                <a:latin typeface="+mj-lt"/>
                <a:ea typeface="+mj-ea"/>
                <a:cs typeface="+mj-cs"/>
              </a:rPr>
              <a:t> project: </a:t>
            </a:r>
            <a:br>
              <a:rPr lang="en-GB" sz="3200" dirty="0">
                <a:latin typeface="+mj-lt"/>
                <a:ea typeface="+mj-ea"/>
                <a:cs typeface="+mj-cs"/>
              </a:rPr>
            </a:br>
            <a:r>
              <a:rPr lang="en-GB" sz="3200" dirty="0">
                <a:latin typeface="+mj-lt"/>
                <a:ea typeface="+mj-ea"/>
                <a:cs typeface="+mj-cs"/>
              </a:rPr>
              <a:t>The concept of responsibility in RRI</a:t>
            </a:r>
            <a:endParaRPr kumimoji="0" lang="en-GB" sz="3200" b="0" i="0" u="none" strike="noStrike" kern="1200" cap="none" spc="0" normalizeH="0" baseline="0" dirty="0">
              <a:ln>
                <a:noFill/>
              </a:ln>
              <a:effectLst/>
              <a:uLnTx/>
              <a:uFillTx/>
              <a:latin typeface="+mj-lt"/>
              <a:ea typeface="+mj-ea"/>
              <a:cs typeface="+mj-cs"/>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p:cNvPicPr>
            <a:picLocks noChangeAspect="1" noChangeArrowheads="1"/>
          </p:cNvPicPr>
          <p:nvPr/>
        </p:nvPicPr>
        <p:blipFill>
          <a:blip r:embed="rId2" cstate="print"/>
          <a:srcRect/>
          <a:stretch>
            <a:fillRect/>
          </a:stretch>
        </p:blipFill>
        <p:spPr bwMode="auto">
          <a:xfrm>
            <a:off x="1691680" y="1484784"/>
            <a:ext cx="6469250" cy="4608308"/>
          </a:xfrm>
          <a:prstGeom prst="rect">
            <a:avLst/>
          </a:prstGeom>
          <a:ln>
            <a:noFill/>
          </a:ln>
          <a:effectLst>
            <a:outerShdw blurRad="292100" dist="139700" dir="2700000" algn="tl" rotWithShape="0">
              <a:srgbClr val="333333">
                <a:alpha val="65000"/>
              </a:srgbClr>
            </a:outerShdw>
          </a:effectLst>
        </p:spPr>
      </p:pic>
      <p:sp>
        <p:nvSpPr>
          <p:cNvPr id="4" name="3 CuadroTexto"/>
          <p:cNvSpPr txBox="1"/>
          <p:nvPr/>
        </p:nvSpPr>
        <p:spPr>
          <a:xfrm>
            <a:off x="5125124" y="6237108"/>
            <a:ext cx="3035806" cy="338554"/>
          </a:xfrm>
          <a:prstGeom prst="rect">
            <a:avLst/>
          </a:prstGeom>
          <a:noFill/>
        </p:spPr>
        <p:txBody>
          <a:bodyPr wrap="square" rtlCol="0">
            <a:spAutoFit/>
          </a:bodyPr>
          <a:lstStyle/>
          <a:p>
            <a:r>
              <a:rPr lang="en-US" sz="1600" dirty="0"/>
              <a:t>Source: </a:t>
            </a:r>
            <a:r>
              <a:rPr lang="en-US" sz="1600" dirty="0">
                <a:hlinkClick r:id="rId3"/>
              </a:rPr>
              <a:t>https://www.rri-tools.eu/</a:t>
            </a:r>
            <a:endParaRPr lang="en-US" sz="1600" dirty="0"/>
          </a:p>
        </p:txBody>
      </p:sp>
      <p:sp>
        <p:nvSpPr>
          <p:cNvPr id="5" name="Título 1"/>
          <p:cNvSpPr txBox="1">
            <a:spLocks/>
          </p:cNvSpPr>
          <p:nvPr/>
        </p:nvSpPr>
        <p:spPr>
          <a:xfrm>
            <a:off x="457200" y="274638"/>
            <a:ext cx="8229600" cy="1066130"/>
          </a:xfrm>
          <a:prstGeom prst="rect">
            <a:avLst/>
          </a:prstGeom>
          <a:solidFill>
            <a:srgbClr val="FFC000"/>
          </a:solidFill>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3200" dirty="0">
                <a:latin typeface="+mj-lt"/>
                <a:ea typeface="+mj-ea"/>
                <a:cs typeface="+mj-cs"/>
              </a:rPr>
              <a:t>RRI Tools project</a:t>
            </a:r>
            <a:r>
              <a:rPr lang="en-GB" sz="2400" dirty="0">
                <a:latin typeface="+mj-lt"/>
                <a:ea typeface="+mj-ea"/>
                <a:cs typeface="+mj-cs"/>
              </a:rPr>
              <a:t>: Integrating the 6 key issues (EC) and the 4 dimensions (</a:t>
            </a:r>
            <a:r>
              <a:rPr lang="en-GB" sz="2400" dirty="0" err="1">
                <a:latin typeface="+mj-lt"/>
                <a:ea typeface="+mj-ea"/>
                <a:cs typeface="+mj-cs"/>
              </a:rPr>
              <a:t>Stilgoe</a:t>
            </a:r>
            <a:r>
              <a:rPr lang="en-GB" sz="2400" dirty="0">
                <a:latin typeface="+mj-lt"/>
                <a:ea typeface="+mj-ea"/>
                <a:cs typeface="+mj-cs"/>
              </a:rPr>
              <a:t> et al.) into the same framework</a:t>
            </a:r>
            <a:endParaRPr kumimoji="0" lang="en-GB" sz="2400" b="0" i="0" u="none" strike="noStrike" kern="1200" cap="none" spc="0" normalizeH="0" baseline="0" dirty="0">
              <a:ln>
                <a:noFill/>
              </a:ln>
              <a:effectLst/>
              <a:uLnTx/>
              <a:uFillTx/>
              <a:latin typeface="+mj-lt"/>
              <a:ea typeface="+mj-ea"/>
              <a:cs typeface="+mj-cs"/>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467544" y="260648"/>
            <a:ext cx="8229600" cy="1143000"/>
          </a:xfrm>
          <a:prstGeom prst="rect">
            <a:avLst/>
          </a:prstGeom>
          <a:solidFill>
            <a:srgbClr val="FFC000"/>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t>RRI in everyday research practice</a:t>
            </a:r>
          </a:p>
        </p:txBody>
      </p:sp>
      <p:sp>
        <p:nvSpPr>
          <p:cNvPr id="8" name="2 Marcador de contenido"/>
          <p:cNvSpPr txBox="1">
            <a:spLocks/>
          </p:cNvSpPr>
          <p:nvPr/>
        </p:nvSpPr>
        <p:spPr>
          <a:xfrm>
            <a:off x="467544" y="1628800"/>
            <a:ext cx="8229600" cy="3312368"/>
          </a:xfrm>
          <a:prstGeom prst="rect">
            <a:avLst/>
          </a:prstGeom>
          <a:solidFill>
            <a:schemeClr val="tx2">
              <a:lumMod val="60000"/>
              <a:lumOff val="40000"/>
            </a:schemeClr>
          </a:solid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500" dirty="0">
                <a:solidFill>
                  <a:schemeClr val="bg1"/>
                </a:solidFill>
              </a:rPr>
              <a:t>Examples of RRI perspectives in everyday research practices involve: </a:t>
            </a:r>
          </a:p>
          <a:p>
            <a:r>
              <a:rPr lang="en-US" sz="2500" dirty="0">
                <a:solidFill>
                  <a:schemeClr val="bg1"/>
                </a:solidFill>
              </a:rPr>
              <a:t>Securing the anonymity of interviewees</a:t>
            </a:r>
          </a:p>
          <a:p>
            <a:r>
              <a:rPr lang="en-US" sz="2500" dirty="0">
                <a:solidFill>
                  <a:schemeClr val="bg1"/>
                </a:solidFill>
              </a:rPr>
              <a:t>Storing and treating personal survey data responsibly</a:t>
            </a:r>
          </a:p>
          <a:p>
            <a:r>
              <a:rPr lang="en-US" sz="2500" dirty="0">
                <a:solidFill>
                  <a:schemeClr val="bg1"/>
                </a:solidFill>
              </a:rPr>
              <a:t>Avoiding plagiarism</a:t>
            </a:r>
          </a:p>
          <a:p>
            <a:r>
              <a:rPr lang="en-US" sz="2500" dirty="0">
                <a:solidFill>
                  <a:schemeClr val="bg1"/>
                </a:solidFill>
              </a:rPr>
              <a:t>Promoting a dialogue among involved stakeholders</a:t>
            </a:r>
          </a:p>
          <a:p>
            <a:r>
              <a:rPr lang="en-US" sz="2500" dirty="0">
                <a:solidFill>
                  <a:schemeClr val="bg1"/>
                </a:solidFill>
              </a:rPr>
              <a:t>… </a:t>
            </a:r>
          </a:p>
        </p:txBody>
      </p:sp>
    </p:spTree>
    <p:extLst>
      <p:ext uri="{BB962C8B-B14F-4D97-AF65-F5344CB8AC3E}">
        <p14:creationId xmlns:p14="http://schemas.microsoft.com/office/powerpoint/2010/main" xmlns="" val="10799440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066130"/>
          </a:xfrm>
          <a:solidFill>
            <a:srgbClr val="FFC000"/>
          </a:solidFill>
        </p:spPr>
        <p:txBody>
          <a:bodyPr>
            <a:normAutofit/>
          </a:bodyPr>
          <a:lstStyle/>
          <a:p>
            <a:r>
              <a:rPr lang="en-US" sz="3200" dirty="0"/>
              <a:t>Final Remarks</a:t>
            </a:r>
          </a:p>
        </p:txBody>
      </p:sp>
      <p:sp>
        <p:nvSpPr>
          <p:cNvPr id="3" name="2 Marcador de contenido"/>
          <p:cNvSpPr>
            <a:spLocks noGrp="1"/>
          </p:cNvSpPr>
          <p:nvPr>
            <p:ph idx="1"/>
          </p:nvPr>
        </p:nvSpPr>
        <p:spPr>
          <a:xfrm>
            <a:off x="457200" y="1600200"/>
            <a:ext cx="8229600" cy="4925144"/>
          </a:xfrm>
          <a:solidFill>
            <a:srgbClr val="FF99FF"/>
          </a:solidFill>
        </p:spPr>
        <p:txBody>
          <a:bodyPr lIns="180000" tIns="144000" rIns="180000" bIns="144000">
            <a:noAutofit/>
          </a:bodyPr>
          <a:lstStyle/>
          <a:p>
            <a:r>
              <a:rPr lang="en-US" sz="2100" dirty="0"/>
              <a:t>Responsible Research and Innovation (RRI) represents a </a:t>
            </a:r>
            <a:r>
              <a:rPr lang="en-US" sz="2100" b="1" dirty="0"/>
              <a:t>movement for change</a:t>
            </a:r>
            <a:r>
              <a:rPr lang="en-US" sz="2100" dirty="0"/>
              <a:t> of the current science and technology system</a:t>
            </a:r>
            <a:br>
              <a:rPr lang="en-US" sz="2100" dirty="0"/>
            </a:br>
            <a:endParaRPr lang="en-US" sz="2100" dirty="0"/>
          </a:p>
          <a:p>
            <a:r>
              <a:rPr lang="en-US" sz="2100" dirty="0"/>
              <a:t>Although it is relatively new and its definition not closed yet, the concept of RRI has been </a:t>
            </a:r>
            <a:r>
              <a:rPr lang="en-US" sz="2100" b="1" dirty="0"/>
              <a:t>built upon</a:t>
            </a:r>
            <a:r>
              <a:rPr lang="en-US" sz="2100" dirty="0"/>
              <a:t> the intersections of various movements and disciplines, some of them of long-standing tradition.</a:t>
            </a:r>
            <a:br>
              <a:rPr lang="en-US" sz="2100" dirty="0"/>
            </a:br>
            <a:endParaRPr lang="en-US" sz="2100" dirty="0"/>
          </a:p>
          <a:p>
            <a:r>
              <a:rPr lang="en-US" sz="2100" dirty="0"/>
              <a:t>RRI represents a </a:t>
            </a:r>
            <a:r>
              <a:rPr lang="en-US" sz="2100" b="1" dirty="0"/>
              <a:t>revolutionary </a:t>
            </a:r>
            <a:r>
              <a:rPr lang="en-US" sz="2100" dirty="0"/>
              <a:t>movement in some ways, but it also receives strong </a:t>
            </a:r>
            <a:r>
              <a:rPr lang="en-US" sz="2100" b="1" dirty="0"/>
              <a:t>institutional support </a:t>
            </a:r>
            <a:r>
              <a:rPr lang="en-US" sz="2100" dirty="0"/>
              <a:t>both from international (especially EU/EC) and national organizations. They support the dissemination of RRI, its integration into professional routines and in the higher education of future scientists, engineers and other professionals involved, affected by or interested in R&amp;D&amp;I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stretch>
            <a:fillRect/>
          </a:stretch>
        </p:blipFill>
        <p:spPr>
          <a:xfrm>
            <a:off x="179512" y="2564904"/>
            <a:ext cx="6553200" cy="3876675"/>
          </a:xfrm>
          <a:prstGeom prst="rect">
            <a:avLst/>
          </a:prstGeom>
          <a:ln>
            <a:noFill/>
          </a:ln>
          <a:effectLst>
            <a:outerShdw blurRad="292100" dist="139700" dir="2700000" algn="tl" rotWithShape="0">
              <a:srgbClr val="333333">
                <a:alpha val="65000"/>
              </a:srgbClr>
            </a:outerShdw>
          </a:effectLst>
        </p:spPr>
      </p:pic>
      <p:pic>
        <p:nvPicPr>
          <p:cNvPr id="4" name="Picture 2"/>
          <p:cNvPicPr>
            <a:picLocks noChangeAspect="1" noChangeArrowheads="1"/>
          </p:cNvPicPr>
          <p:nvPr/>
        </p:nvPicPr>
        <p:blipFill>
          <a:blip r:embed="rId3" cstate="print"/>
          <a:srcRect/>
          <a:stretch>
            <a:fillRect/>
          </a:stretch>
        </p:blipFill>
        <p:spPr bwMode="auto">
          <a:xfrm>
            <a:off x="4391472" y="260648"/>
            <a:ext cx="4615401" cy="4608512"/>
          </a:xfrm>
          <a:prstGeom prst="rect">
            <a:avLst/>
          </a:prstGeom>
          <a:ln>
            <a:noFill/>
          </a:ln>
          <a:effectLst>
            <a:outerShdw blurRad="292100" dist="139700" dir="2700000" algn="tl" rotWithShape="0">
              <a:srgbClr val="333333">
                <a:alpha val="65000"/>
              </a:srgbClr>
            </a:outerShdw>
          </a:effectLst>
        </p:spPr>
      </p:pic>
      <p:sp>
        <p:nvSpPr>
          <p:cNvPr id="6" name="5 Elipse"/>
          <p:cNvSpPr/>
          <p:nvPr/>
        </p:nvSpPr>
        <p:spPr>
          <a:xfrm>
            <a:off x="6911752" y="4121948"/>
            <a:ext cx="2232248" cy="792088"/>
          </a:xfrm>
          <a:prstGeom prst="ellipse">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51520" y="260648"/>
            <a:ext cx="4104456" cy="707886"/>
          </a:xfrm>
          <a:prstGeom prst="rect">
            <a:avLst/>
          </a:prstGeom>
          <a:ln/>
        </p:spPr>
        <p:style>
          <a:lnRef idx="3">
            <a:schemeClr val="lt1"/>
          </a:lnRef>
          <a:fillRef idx="1">
            <a:schemeClr val="accent1"/>
          </a:fillRef>
          <a:effectRef idx="1">
            <a:schemeClr val="accent1"/>
          </a:effectRef>
          <a:fontRef idx="minor">
            <a:schemeClr val="lt1"/>
          </a:fontRef>
        </p:style>
        <p:txBody>
          <a:bodyPr wrap="square" lIns="288000" rtlCol="0">
            <a:spAutoFit/>
          </a:bodyPr>
          <a:lstStyle/>
          <a:p>
            <a:r>
              <a:rPr lang="en-US" sz="2000" dirty="0"/>
              <a:t>During the whole process of R&amp;D&amp;I, </a:t>
            </a:r>
            <a:r>
              <a:rPr lang="en-US" sz="2000" b="1" dirty="0"/>
              <a:t>multiple decisions </a:t>
            </a:r>
            <a:r>
              <a:rPr lang="en-US" sz="2000" dirty="0"/>
              <a:t>must be made:</a:t>
            </a:r>
            <a:endParaRPr lang="en-US" sz="1600" dirty="0"/>
          </a:p>
        </p:txBody>
      </p:sp>
      <p:pic>
        <p:nvPicPr>
          <p:cNvPr id="7"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932040" y="3501008"/>
            <a:ext cx="2962007" cy="3095431"/>
          </a:xfrm>
          <a:prstGeom prst="rect">
            <a:avLst/>
          </a:prstGeom>
          <a:ln>
            <a:noFill/>
          </a:ln>
          <a:effectLst>
            <a:outerShdw blurRad="292100" dist="139700" dir="2700000" algn="tl" rotWithShape="0">
              <a:srgbClr val="333333">
                <a:alpha val="65000"/>
              </a:srgbClr>
            </a:outerShdw>
          </a:effectLst>
        </p:spPr>
      </p:pic>
      <p:sp>
        <p:nvSpPr>
          <p:cNvPr id="14" name="13 Llamada ovalada"/>
          <p:cNvSpPr/>
          <p:nvPr/>
        </p:nvSpPr>
        <p:spPr>
          <a:xfrm>
            <a:off x="6300192" y="2132856"/>
            <a:ext cx="2664296" cy="1224136"/>
          </a:xfrm>
          <a:prstGeom prst="wedgeEllipseCallout">
            <a:avLst>
              <a:gd name="adj1" fmla="val -13062"/>
              <a:gd name="adj2" fmla="val 85224"/>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17 CuadroTexto"/>
          <p:cNvSpPr txBox="1"/>
          <p:nvPr/>
        </p:nvSpPr>
        <p:spPr>
          <a:xfrm>
            <a:off x="6357065" y="2322458"/>
            <a:ext cx="2627784" cy="1138773"/>
          </a:xfrm>
          <a:prstGeom prst="rect">
            <a:avLst/>
          </a:prstGeom>
          <a:noFill/>
        </p:spPr>
        <p:txBody>
          <a:bodyPr wrap="square" rtlCol="0">
            <a:spAutoFit/>
          </a:bodyPr>
          <a:lstStyle/>
          <a:p>
            <a:pPr algn="ctr"/>
            <a:r>
              <a:rPr lang="en-US" sz="2200" dirty="0"/>
              <a:t>What innovations should be promoted?</a:t>
            </a:r>
          </a:p>
          <a:p>
            <a:pPr algn="ctr"/>
            <a:endParaRPr lang="en-US" sz="2400" b="1" dirty="0"/>
          </a:p>
        </p:txBody>
      </p:sp>
      <p:sp>
        <p:nvSpPr>
          <p:cNvPr id="20" name="19 Llamada ovalada"/>
          <p:cNvSpPr/>
          <p:nvPr/>
        </p:nvSpPr>
        <p:spPr>
          <a:xfrm>
            <a:off x="467544" y="4869160"/>
            <a:ext cx="3672408" cy="1440160"/>
          </a:xfrm>
          <a:prstGeom prst="wedgeEllipseCallout">
            <a:avLst>
              <a:gd name="adj1" fmla="val 72275"/>
              <a:gd name="adj2" fmla="val -58470"/>
            </a:avLst>
          </a:prstGeom>
          <a:solidFill>
            <a:srgbClr val="F11B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20 CuadroTexto"/>
          <p:cNvSpPr txBox="1"/>
          <p:nvPr/>
        </p:nvSpPr>
        <p:spPr>
          <a:xfrm>
            <a:off x="647564" y="5106287"/>
            <a:ext cx="3456384" cy="1200329"/>
          </a:xfrm>
          <a:prstGeom prst="rect">
            <a:avLst/>
          </a:prstGeom>
          <a:noFill/>
        </p:spPr>
        <p:txBody>
          <a:bodyPr wrap="square" rtlCol="0">
            <a:spAutoFit/>
          </a:bodyPr>
          <a:lstStyle/>
          <a:p>
            <a:pPr algn="ctr"/>
            <a:r>
              <a:rPr lang="en-US" sz="2400" dirty="0"/>
              <a:t>How do we decide on the distribution of resources for R&amp;D&amp;I? </a:t>
            </a:r>
            <a:endParaRPr lang="en-US" sz="2400" b="1" dirty="0"/>
          </a:p>
        </p:txBody>
      </p:sp>
      <p:sp>
        <p:nvSpPr>
          <p:cNvPr id="24" name="23 Llamada ovalada"/>
          <p:cNvSpPr/>
          <p:nvPr/>
        </p:nvSpPr>
        <p:spPr>
          <a:xfrm>
            <a:off x="6659216" y="188640"/>
            <a:ext cx="2305272" cy="675456"/>
          </a:xfrm>
          <a:prstGeom prst="wedgeEllipseCallout">
            <a:avLst>
              <a:gd name="adj1" fmla="val -28330"/>
              <a:gd name="adj2" fmla="val 209132"/>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24 CuadroTexto"/>
          <p:cNvSpPr txBox="1"/>
          <p:nvPr/>
        </p:nvSpPr>
        <p:spPr>
          <a:xfrm>
            <a:off x="6653300" y="310112"/>
            <a:ext cx="2808312" cy="430887"/>
          </a:xfrm>
          <a:prstGeom prst="rect">
            <a:avLst/>
          </a:prstGeom>
          <a:noFill/>
        </p:spPr>
        <p:txBody>
          <a:bodyPr wrap="square" rtlCol="0">
            <a:spAutoFit/>
          </a:bodyPr>
          <a:lstStyle/>
          <a:p>
            <a:r>
              <a:rPr lang="en-US" sz="2200" dirty="0"/>
              <a:t>What to research?</a:t>
            </a:r>
          </a:p>
        </p:txBody>
      </p:sp>
      <p:sp>
        <p:nvSpPr>
          <p:cNvPr id="26" name="25 Llamada ovalada"/>
          <p:cNvSpPr/>
          <p:nvPr/>
        </p:nvSpPr>
        <p:spPr>
          <a:xfrm>
            <a:off x="179512" y="3717032"/>
            <a:ext cx="2232248" cy="1008112"/>
          </a:xfrm>
          <a:prstGeom prst="wedgeEllipseCallout">
            <a:avLst>
              <a:gd name="adj1" fmla="val 137826"/>
              <a:gd name="adj2" fmla="val 10038"/>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26 CuadroTexto"/>
          <p:cNvSpPr txBox="1"/>
          <p:nvPr/>
        </p:nvSpPr>
        <p:spPr>
          <a:xfrm>
            <a:off x="72008" y="3789040"/>
            <a:ext cx="2339752" cy="830997"/>
          </a:xfrm>
          <a:prstGeom prst="rect">
            <a:avLst/>
          </a:prstGeom>
          <a:noFill/>
        </p:spPr>
        <p:txBody>
          <a:bodyPr wrap="square" rtlCol="0">
            <a:spAutoFit/>
          </a:bodyPr>
          <a:lstStyle/>
          <a:p>
            <a:pPr algn="ctr"/>
            <a:r>
              <a:rPr lang="en-US" sz="2400" dirty="0"/>
              <a:t>What are the priorities?</a:t>
            </a:r>
            <a:endParaRPr lang="en-US" sz="2400" b="1" dirty="0"/>
          </a:p>
        </p:txBody>
      </p:sp>
      <p:sp>
        <p:nvSpPr>
          <p:cNvPr id="28" name="27 Llamada ovalada"/>
          <p:cNvSpPr/>
          <p:nvPr/>
        </p:nvSpPr>
        <p:spPr>
          <a:xfrm>
            <a:off x="3995936" y="548680"/>
            <a:ext cx="3168352" cy="1512168"/>
          </a:xfrm>
          <a:prstGeom prst="wedgeEllipseCallout">
            <a:avLst>
              <a:gd name="adj1" fmla="val 19673"/>
              <a:gd name="adj2" fmla="val 140765"/>
            </a:avLst>
          </a:prstGeom>
          <a:solidFill>
            <a:srgbClr val="F11B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28 CuadroTexto"/>
          <p:cNvSpPr txBox="1"/>
          <p:nvPr/>
        </p:nvSpPr>
        <p:spPr>
          <a:xfrm>
            <a:off x="3930316" y="915559"/>
            <a:ext cx="3312368" cy="830997"/>
          </a:xfrm>
          <a:prstGeom prst="rect">
            <a:avLst/>
          </a:prstGeom>
          <a:noFill/>
        </p:spPr>
        <p:txBody>
          <a:bodyPr wrap="square" rtlCol="0">
            <a:spAutoFit/>
          </a:bodyPr>
          <a:lstStyle/>
          <a:p>
            <a:pPr algn="ctr"/>
            <a:r>
              <a:rPr lang="en-US" sz="2400" dirty="0"/>
              <a:t>Which questions should be solved first?</a:t>
            </a:r>
            <a:endParaRPr lang="en-US" sz="2400" b="1" dirty="0"/>
          </a:p>
        </p:txBody>
      </p:sp>
      <p:sp>
        <p:nvSpPr>
          <p:cNvPr id="16" name="15 CuadroTexto"/>
          <p:cNvSpPr txBox="1"/>
          <p:nvPr/>
        </p:nvSpPr>
        <p:spPr>
          <a:xfrm>
            <a:off x="251520" y="1484784"/>
            <a:ext cx="3401299" cy="1200329"/>
          </a:xfrm>
          <a:prstGeom prst="rect">
            <a:avLst/>
          </a:prstGeom>
          <a:solidFill>
            <a:srgbClr val="FF0000"/>
          </a:solidFill>
          <a:ln/>
        </p:spPr>
        <p:style>
          <a:lnRef idx="3">
            <a:schemeClr val="lt1"/>
          </a:lnRef>
          <a:fillRef idx="1">
            <a:schemeClr val="accent3"/>
          </a:fillRef>
          <a:effectRef idx="1">
            <a:schemeClr val="accent3"/>
          </a:effectRef>
          <a:fontRef idx="minor">
            <a:schemeClr val="lt1"/>
          </a:fontRef>
        </p:style>
        <p:txBody>
          <a:bodyPr wrap="square" lIns="288000" rtlCol="0">
            <a:spAutoFit/>
          </a:bodyPr>
          <a:lstStyle/>
          <a:p>
            <a:r>
              <a:rPr lang="en-US" sz="2400" dirty="0"/>
              <a:t>Some questions affect the WHAT and WHEN </a:t>
            </a:r>
            <a:r>
              <a:rPr lang="en-US" sz="2400" dirty="0">
                <a:sym typeface="Wingdings" panose="05000000000000000000" pitchFamily="2" charset="2"/>
              </a:rPr>
              <a:t> S</a:t>
            </a:r>
            <a:r>
              <a:rPr lang="en-US" sz="2400" dirty="0"/>
              <a:t>cientific AGENDA. </a:t>
            </a:r>
            <a:endParaRPr lang="en-US" dirty="0"/>
          </a:p>
        </p:txBody>
      </p:sp>
      <p:sp>
        <p:nvSpPr>
          <p:cNvPr id="17" name="16 Llamada ovalada"/>
          <p:cNvSpPr/>
          <p:nvPr/>
        </p:nvSpPr>
        <p:spPr>
          <a:xfrm>
            <a:off x="2915816" y="2708920"/>
            <a:ext cx="2376264" cy="1440160"/>
          </a:xfrm>
          <a:prstGeom prst="wedgeEllipseCallout">
            <a:avLst>
              <a:gd name="adj1" fmla="val 55274"/>
              <a:gd name="adj2" fmla="val 37189"/>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18 CuadroTexto"/>
          <p:cNvSpPr txBox="1"/>
          <p:nvPr/>
        </p:nvSpPr>
        <p:spPr>
          <a:xfrm>
            <a:off x="2952328" y="2891845"/>
            <a:ext cx="2339752" cy="1200329"/>
          </a:xfrm>
          <a:prstGeom prst="rect">
            <a:avLst/>
          </a:prstGeom>
          <a:noFill/>
        </p:spPr>
        <p:txBody>
          <a:bodyPr wrap="square" rtlCol="0">
            <a:spAutoFit/>
          </a:bodyPr>
          <a:lstStyle/>
          <a:p>
            <a:pPr algn="ctr"/>
            <a:r>
              <a:rPr lang="en-US" sz="2400" dirty="0"/>
              <a:t>What is more urgent? What can wait?</a:t>
            </a:r>
            <a:endParaRPr lang="en-US" sz="24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724128" y="4149080"/>
            <a:ext cx="2479677" cy="2591375"/>
          </a:xfrm>
          <a:prstGeom prst="rect">
            <a:avLst/>
          </a:prstGeom>
          <a:ln>
            <a:noFill/>
          </a:ln>
          <a:effectLst>
            <a:outerShdw blurRad="292100" dist="139700" dir="2700000" algn="tl" rotWithShape="0">
              <a:srgbClr val="333333">
                <a:alpha val="65000"/>
              </a:srgbClr>
            </a:outerShdw>
          </a:effectLst>
        </p:spPr>
      </p:pic>
      <p:sp>
        <p:nvSpPr>
          <p:cNvPr id="20" name="19 Llamada ovalada"/>
          <p:cNvSpPr/>
          <p:nvPr/>
        </p:nvSpPr>
        <p:spPr>
          <a:xfrm>
            <a:off x="4499992" y="188640"/>
            <a:ext cx="4464496" cy="2664296"/>
          </a:xfrm>
          <a:prstGeom prst="wedgeEllipseCallout">
            <a:avLst>
              <a:gd name="adj1" fmla="val 22156"/>
              <a:gd name="adj2" fmla="val 97112"/>
            </a:avLst>
          </a:prstGeom>
          <a:solidFill>
            <a:srgbClr val="F11B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20 CuadroTexto"/>
          <p:cNvSpPr txBox="1"/>
          <p:nvPr/>
        </p:nvSpPr>
        <p:spPr>
          <a:xfrm>
            <a:off x="4822916" y="752261"/>
            <a:ext cx="3888432" cy="1631216"/>
          </a:xfrm>
          <a:prstGeom prst="rect">
            <a:avLst/>
          </a:prstGeom>
          <a:noFill/>
        </p:spPr>
        <p:txBody>
          <a:bodyPr wrap="square" rtlCol="0">
            <a:spAutoFit/>
          </a:bodyPr>
          <a:lstStyle/>
          <a:p>
            <a:pPr algn="ctr"/>
            <a:r>
              <a:rPr lang="en-US" sz="2000" dirty="0"/>
              <a:t>Do I reflect upon the </a:t>
            </a:r>
            <a:r>
              <a:rPr lang="en-US" sz="2000" b="1" dirty="0"/>
              <a:t>long term impact </a:t>
            </a:r>
            <a:r>
              <a:rPr lang="en-US" sz="2000" dirty="0"/>
              <a:t>of my research? And upon the impact of my field? Can </a:t>
            </a:r>
            <a:r>
              <a:rPr lang="en-US" sz="2000" b="1" dirty="0"/>
              <a:t>I anticipate and improve </a:t>
            </a:r>
            <a:r>
              <a:rPr lang="en-US" sz="2000" dirty="0"/>
              <a:t>said impact?</a:t>
            </a:r>
          </a:p>
        </p:txBody>
      </p:sp>
      <p:sp>
        <p:nvSpPr>
          <p:cNvPr id="28" name="27 Llamada ovalada"/>
          <p:cNvSpPr/>
          <p:nvPr/>
        </p:nvSpPr>
        <p:spPr>
          <a:xfrm>
            <a:off x="251520" y="4502419"/>
            <a:ext cx="4896544" cy="2160240"/>
          </a:xfrm>
          <a:prstGeom prst="wedgeEllipseCallout">
            <a:avLst>
              <a:gd name="adj1" fmla="val 65797"/>
              <a:gd name="adj2" fmla="val -23563"/>
            </a:avLst>
          </a:prstGeom>
          <a:solidFill>
            <a:srgbClr val="F11B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28 CuadroTexto"/>
          <p:cNvSpPr txBox="1"/>
          <p:nvPr/>
        </p:nvSpPr>
        <p:spPr>
          <a:xfrm>
            <a:off x="467544" y="5005887"/>
            <a:ext cx="4464496" cy="1323439"/>
          </a:xfrm>
          <a:prstGeom prst="rect">
            <a:avLst/>
          </a:prstGeom>
          <a:noFill/>
        </p:spPr>
        <p:txBody>
          <a:bodyPr wrap="square" rtlCol="0">
            <a:spAutoFit/>
          </a:bodyPr>
          <a:lstStyle/>
          <a:p>
            <a:pPr algn="ctr"/>
            <a:r>
              <a:rPr lang="en-US" sz="2000" dirty="0"/>
              <a:t>Do I share my research with experts from </a:t>
            </a:r>
            <a:r>
              <a:rPr lang="en-US" sz="2000" b="1" dirty="0"/>
              <a:t>other fields</a:t>
            </a:r>
            <a:r>
              <a:rPr lang="en-US" sz="2000" dirty="0"/>
              <a:t>?</a:t>
            </a:r>
            <a:r>
              <a:rPr lang="en-US" sz="2000" b="1" dirty="0"/>
              <a:t> </a:t>
            </a:r>
            <a:r>
              <a:rPr lang="en-US" sz="2000" dirty="0"/>
              <a:t>And with </a:t>
            </a:r>
            <a:r>
              <a:rPr lang="en-US" sz="2000" b="1" dirty="0"/>
              <a:t>end users </a:t>
            </a:r>
            <a:r>
              <a:rPr lang="en-US" sz="2000" dirty="0"/>
              <a:t>or different </a:t>
            </a:r>
            <a:r>
              <a:rPr lang="en-US" sz="2000" b="1" dirty="0"/>
              <a:t>stakeholders? </a:t>
            </a:r>
            <a:r>
              <a:rPr lang="en-US" sz="2000" dirty="0"/>
              <a:t>Do I consider other opinions?</a:t>
            </a:r>
          </a:p>
        </p:txBody>
      </p:sp>
      <p:sp>
        <p:nvSpPr>
          <p:cNvPr id="16" name="15 CuadroTexto"/>
          <p:cNvSpPr txBox="1"/>
          <p:nvPr/>
        </p:nvSpPr>
        <p:spPr>
          <a:xfrm>
            <a:off x="251520" y="332656"/>
            <a:ext cx="3456384" cy="830997"/>
          </a:xfrm>
          <a:prstGeom prst="rect">
            <a:avLst/>
          </a:prstGeom>
          <a:solidFill>
            <a:srgbClr val="FF0000"/>
          </a:solidFill>
          <a:ln/>
        </p:spPr>
        <p:style>
          <a:lnRef idx="3">
            <a:schemeClr val="lt1"/>
          </a:lnRef>
          <a:fillRef idx="1">
            <a:schemeClr val="accent1"/>
          </a:fillRef>
          <a:effectRef idx="1">
            <a:schemeClr val="accent1"/>
          </a:effectRef>
          <a:fontRef idx="minor">
            <a:schemeClr val="lt1"/>
          </a:fontRef>
        </p:style>
        <p:txBody>
          <a:bodyPr wrap="square" lIns="288000" rtlCol="0">
            <a:spAutoFit/>
          </a:bodyPr>
          <a:lstStyle/>
          <a:p>
            <a:r>
              <a:rPr lang="en-US" sz="2400" dirty="0"/>
              <a:t>Other questions have to do with the HOW:</a:t>
            </a:r>
            <a:endParaRPr lang="en-US" dirty="0"/>
          </a:p>
        </p:txBody>
      </p:sp>
      <p:sp>
        <p:nvSpPr>
          <p:cNvPr id="17" name="16 Llamada ovalada"/>
          <p:cNvSpPr/>
          <p:nvPr/>
        </p:nvSpPr>
        <p:spPr>
          <a:xfrm>
            <a:off x="166236" y="1432339"/>
            <a:ext cx="4439938" cy="2644733"/>
          </a:xfrm>
          <a:prstGeom prst="wedgeEllipseCallout">
            <a:avLst>
              <a:gd name="adj1" fmla="val 78773"/>
              <a:gd name="adj2" fmla="val 72834"/>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18 CuadroTexto"/>
          <p:cNvSpPr txBox="1"/>
          <p:nvPr/>
        </p:nvSpPr>
        <p:spPr>
          <a:xfrm>
            <a:off x="405985" y="2060848"/>
            <a:ext cx="3960440" cy="1323439"/>
          </a:xfrm>
          <a:prstGeom prst="rect">
            <a:avLst/>
          </a:prstGeom>
          <a:noFill/>
        </p:spPr>
        <p:txBody>
          <a:bodyPr wrap="square" rtlCol="0">
            <a:spAutoFit/>
          </a:bodyPr>
          <a:lstStyle/>
          <a:p>
            <a:pPr algn="ctr"/>
            <a:r>
              <a:rPr lang="en-US" sz="2000" dirty="0"/>
              <a:t>Apart from respecting legal and ethical principles, </a:t>
            </a:r>
            <a:r>
              <a:rPr lang="en-US" sz="2000" b="1" dirty="0"/>
              <a:t>do I consider other shared social values</a:t>
            </a:r>
            <a:r>
              <a:rPr lang="en-US" sz="2000" dirty="0"/>
              <a:t>, such as inclusiveness and sustainability?</a:t>
            </a:r>
          </a:p>
        </p:txBody>
      </p:sp>
      <p:sp>
        <p:nvSpPr>
          <p:cNvPr id="22" name="21 Llamada ovalada"/>
          <p:cNvSpPr/>
          <p:nvPr/>
        </p:nvSpPr>
        <p:spPr>
          <a:xfrm rot="21325196">
            <a:off x="4049585" y="2928440"/>
            <a:ext cx="3488465" cy="1483239"/>
          </a:xfrm>
          <a:prstGeom prst="wedgeEllipseCallout">
            <a:avLst>
              <a:gd name="adj1" fmla="val 18062"/>
              <a:gd name="adj2" fmla="val 63246"/>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22 CuadroTexto"/>
          <p:cNvSpPr txBox="1"/>
          <p:nvPr/>
        </p:nvSpPr>
        <p:spPr>
          <a:xfrm>
            <a:off x="4351021" y="3244049"/>
            <a:ext cx="2952328" cy="1015663"/>
          </a:xfrm>
          <a:prstGeom prst="rect">
            <a:avLst/>
          </a:prstGeom>
          <a:noFill/>
        </p:spPr>
        <p:txBody>
          <a:bodyPr wrap="square" rtlCol="0">
            <a:spAutoFit/>
          </a:bodyPr>
          <a:lstStyle/>
          <a:p>
            <a:pPr algn="ctr"/>
            <a:r>
              <a:rPr lang="es-ES" sz="2000" dirty="0" err="1"/>
              <a:t>Does</a:t>
            </a:r>
            <a:r>
              <a:rPr lang="es-ES" sz="2000" dirty="0"/>
              <a:t> my </a:t>
            </a:r>
            <a:r>
              <a:rPr lang="es-ES" sz="2000" dirty="0" err="1"/>
              <a:t>organisation</a:t>
            </a:r>
            <a:r>
              <a:rPr lang="es-ES" sz="2000" dirty="0"/>
              <a:t> </a:t>
            </a:r>
            <a:r>
              <a:rPr lang="es-ES" sz="2000" dirty="0" err="1"/>
              <a:t>or</a:t>
            </a:r>
            <a:r>
              <a:rPr lang="es-ES" sz="2000" dirty="0"/>
              <a:t> </a:t>
            </a:r>
            <a:r>
              <a:rPr lang="es-ES" sz="2000" dirty="0" err="1"/>
              <a:t>the</a:t>
            </a:r>
            <a:r>
              <a:rPr lang="es-ES" sz="2000" dirty="0"/>
              <a:t> S&amp;T </a:t>
            </a:r>
            <a:r>
              <a:rPr lang="es-ES" sz="2000" dirty="0" err="1"/>
              <a:t>system</a:t>
            </a:r>
            <a:r>
              <a:rPr lang="es-ES" sz="2000" dirty="0"/>
              <a:t> </a:t>
            </a:r>
            <a:r>
              <a:rPr lang="es-ES" sz="2000" dirty="0" err="1"/>
              <a:t>have</a:t>
            </a:r>
            <a:r>
              <a:rPr lang="es-ES" sz="2000" dirty="0"/>
              <a:t> </a:t>
            </a:r>
            <a:r>
              <a:rPr lang="es-ES" sz="2000" dirty="0" err="1"/>
              <a:t>them</a:t>
            </a:r>
            <a:r>
              <a:rPr lang="es-ES" sz="2000" dirty="0"/>
              <a:t> in </a:t>
            </a:r>
            <a:r>
              <a:rPr lang="es-ES" sz="2000" dirty="0" err="1"/>
              <a:t>mind</a:t>
            </a:r>
            <a:r>
              <a:rPr lang="es-ES" sz="2000" dirty="0"/>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483768" y="188640"/>
            <a:ext cx="6336704" cy="5707680"/>
          </a:xfrm>
          <a:prstGeom prst="rect">
            <a:avLst/>
          </a:prstGeom>
          <a:ln/>
        </p:spPr>
        <p:style>
          <a:lnRef idx="3">
            <a:schemeClr val="lt1"/>
          </a:lnRef>
          <a:fillRef idx="1">
            <a:schemeClr val="accent1"/>
          </a:fillRef>
          <a:effectRef idx="1">
            <a:schemeClr val="accent1"/>
          </a:effectRef>
          <a:fontRef idx="minor">
            <a:schemeClr val="lt1"/>
          </a:fontRef>
        </p:style>
        <p:txBody>
          <a:bodyPr wrap="square" lIns="288000" tIns="144000" bIns="144000" rtlCol="0">
            <a:spAutoFit/>
          </a:bodyPr>
          <a:lstStyle/>
          <a:p>
            <a:r>
              <a:rPr lang="en-US" sz="2200" dirty="0"/>
              <a:t>Nowadays, the main decisions on </a:t>
            </a:r>
            <a:r>
              <a:rPr lang="en-US" sz="2200" b="1" dirty="0"/>
              <a:t>SCIENTIFIC AGENDA </a:t>
            </a:r>
            <a:r>
              <a:rPr lang="en-US" sz="2200" dirty="0"/>
              <a:t>(research priorities) follow different patterns. These are the main three: </a:t>
            </a:r>
          </a:p>
          <a:p>
            <a:endParaRPr lang="en-US" sz="2200" dirty="0"/>
          </a:p>
          <a:p>
            <a:pPr marL="457200" indent="-457200">
              <a:buAutoNum type="alphaUcPeriod"/>
            </a:pPr>
            <a:r>
              <a:rPr lang="en-US" sz="2200" dirty="0"/>
              <a:t>Someone with funding capacity (</a:t>
            </a:r>
            <a:r>
              <a:rPr lang="en-US" sz="2200" b="1" dirty="0">
                <a:solidFill>
                  <a:srgbClr val="FFC000"/>
                </a:solidFill>
              </a:rPr>
              <a:t>governments, financing agencies, some charities</a:t>
            </a:r>
            <a:r>
              <a:rPr lang="en-US" sz="2200" dirty="0"/>
              <a:t>) determines the priority areas, and researchers make specific proposals to obtain resources.</a:t>
            </a:r>
            <a:br>
              <a:rPr lang="en-US" sz="2200" dirty="0"/>
            </a:br>
            <a:endParaRPr lang="en-US" sz="2200" dirty="0"/>
          </a:p>
          <a:p>
            <a:pPr marL="457200" indent="-457200">
              <a:buAutoNum type="alphaUcPeriod"/>
            </a:pPr>
            <a:r>
              <a:rPr lang="en-US" sz="2200" dirty="0"/>
              <a:t> </a:t>
            </a:r>
            <a:r>
              <a:rPr lang="en-US" sz="2200" b="1" dirty="0">
                <a:solidFill>
                  <a:srgbClr val="FFC000"/>
                </a:solidFill>
              </a:rPr>
              <a:t>Researchers </a:t>
            </a:r>
            <a:r>
              <a:rPr lang="en-US" sz="2200" dirty="0">
                <a:solidFill>
                  <a:schemeClr val="bg1"/>
                </a:solidFill>
              </a:rPr>
              <a:t>receive financing without fixed objectives and they decide on what to use it.</a:t>
            </a:r>
            <a:br>
              <a:rPr lang="en-US" sz="2200" dirty="0">
                <a:solidFill>
                  <a:schemeClr val="bg1"/>
                </a:solidFill>
              </a:rPr>
            </a:br>
            <a:endParaRPr lang="en-US" sz="2200" dirty="0">
              <a:solidFill>
                <a:schemeClr val="bg1"/>
              </a:solidFill>
            </a:endParaRPr>
          </a:p>
          <a:p>
            <a:pPr marL="457200" indent="-457200">
              <a:buAutoNum type="alphaUcPeriod"/>
            </a:pPr>
            <a:r>
              <a:rPr lang="en-US" sz="2200" dirty="0">
                <a:solidFill>
                  <a:schemeClr val="bg1"/>
                </a:solidFill>
              </a:rPr>
              <a:t>Someone with business or commercial interest (</a:t>
            </a:r>
            <a:r>
              <a:rPr lang="en-US" sz="2200" b="1" dirty="0">
                <a:solidFill>
                  <a:srgbClr val="FFC000"/>
                </a:solidFill>
              </a:rPr>
              <a:t>companies, businesses, investors</a:t>
            </a:r>
            <a:r>
              <a:rPr lang="en-US" sz="2200" dirty="0">
                <a:solidFill>
                  <a:schemeClr val="bg1"/>
                </a:solidFill>
              </a:rPr>
              <a:t>) establishes their priorities and directly finances specific R&amp;I activities </a:t>
            </a:r>
          </a:p>
        </p:txBody>
      </p:sp>
      <p:sp>
        <p:nvSpPr>
          <p:cNvPr id="7" name="6 CuadroTexto"/>
          <p:cNvSpPr txBox="1"/>
          <p:nvPr/>
        </p:nvSpPr>
        <p:spPr>
          <a:xfrm>
            <a:off x="323528" y="210674"/>
            <a:ext cx="2160240" cy="830997"/>
          </a:xfrm>
          <a:prstGeom prst="rect">
            <a:avLst/>
          </a:prstGeom>
          <a:solidFill>
            <a:srgbClr val="FFC000"/>
          </a:solidFill>
        </p:spPr>
        <p:txBody>
          <a:bodyPr wrap="square" rtlCol="0">
            <a:spAutoFit/>
          </a:bodyPr>
          <a:lstStyle/>
          <a:p>
            <a:r>
              <a:rPr lang="en-US" sz="2400" b="1" dirty="0"/>
              <a:t>WHO MAKES THE DECISIONS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835696" y="1947083"/>
            <a:ext cx="7056784" cy="2322138"/>
          </a:xfrm>
          <a:prstGeom prst="rect">
            <a:avLst/>
          </a:prstGeom>
          <a:ln/>
        </p:spPr>
        <p:style>
          <a:lnRef idx="3">
            <a:schemeClr val="lt1"/>
          </a:lnRef>
          <a:fillRef idx="1">
            <a:schemeClr val="accent1"/>
          </a:fillRef>
          <a:effectRef idx="1">
            <a:schemeClr val="accent1"/>
          </a:effectRef>
          <a:fontRef idx="minor">
            <a:schemeClr val="lt1"/>
          </a:fontRef>
        </p:style>
        <p:txBody>
          <a:bodyPr wrap="square" lIns="360000" tIns="144000" bIns="144000" rtlCol="0">
            <a:spAutoFit/>
          </a:bodyPr>
          <a:lstStyle/>
          <a:p>
            <a:pPr marL="457200" indent="-457200">
              <a:buFont typeface="Arial" pitchFamily="34" charset="0"/>
              <a:buChar char="•"/>
            </a:pPr>
            <a:r>
              <a:rPr lang="en-US" sz="2200" dirty="0"/>
              <a:t>Contribution to knowledge</a:t>
            </a:r>
          </a:p>
          <a:p>
            <a:pPr marL="457200" indent="-457200">
              <a:buFont typeface="Arial" pitchFamily="34" charset="0"/>
              <a:buChar char="•"/>
            </a:pPr>
            <a:r>
              <a:rPr lang="en-US" sz="2200" dirty="0"/>
              <a:t>Need to solve big challenges</a:t>
            </a:r>
          </a:p>
          <a:p>
            <a:pPr marL="457200" indent="-457200">
              <a:buFont typeface="Arial" pitchFamily="34" charset="0"/>
              <a:buChar char="•"/>
            </a:pPr>
            <a:r>
              <a:rPr lang="en-US" sz="2200" dirty="0"/>
              <a:t>Possibilities of individual/business economic benefit</a:t>
            </a:r>
          </a:p>
          <a:p>
            <a:pPr marL="457200" indent="-457200">
              <a:buFont typeface="Arial" pitchFamily="34" charset="0"/>
              <a:buChar char="•"/>
            </a:pPr>
            <a:r>
              <a:rPr lang="en-US" sz="2200" dirty="0"/>
              <a:t>Contribution to economic development</a:t>
            </a:r>
          </a:p>
          <a:p>
            <a:pPr marL="457200" indent="-457200">
              <a:buFont typeface="Arial" pitchFamily="34" charset="0"/>
              <a:buChar char="•"/>
            </a:pPr>
            <a:r>
              <a:rPr lang="en-US" sz="2200" dirty="0"/>
              <a:t>“Scientific excellence”</a:t>
            </a:r>
          </a:p>
          <a:p>
            <a:pPr marL="457200" indent="-457200">
              <a:buFont typeface="Arial" pitchFamily="34" charset="0"/>
              <a:buChar char="•"/>
            </a:pPr>
            <a:r>
              <a:rPr lang="en-US" sz="2200" dirty="0">
                <a:solidFill>
                  <a:schemeClr val="bg1">
                    <a:lumMod val="95000"/>
                  </a:schemeClr>
                </a:solidFill>
              </a:rPr>
              <a:t>Strategic criteria</a:t>
            </a:r>
          </a:p>
        </p:txBody>
      </p:sp>
      <p:sp>
        <p:nvSpPr>
          <p:cNvPr id="7" name="6 CuadroTexto"/>
          <p:cNvSpPr txBox="1"/>
          <p:nvPr/>
        </p:nvSpPr>
        <p:spPr>
          <a:xfrm>
            <a:off x="539552" y="1092549"/>
            <a:ext cx="2880320" cy="830997"/>
          </a:xfrm>
          <a:prstGeom prst="rect">
            <a:avLst/>
          </a:prstGeom>
          <a:solidFill>
            <a:srgbClr val="FFC000"/>
          </a:solidFill>
        </p:spPr>
        <p:txBody>
          <a:bodyPr wrap="square" rtlCol="0">
            <a:spAutoFit/>
          </a:bodyPr>
          <a:lstStyle>
            <a:defPPr>
              <a:defRPr lang="es-ES"/>
            </a:defPPr>
            <a:lvl1pPr>
              <a:defRPr sz="2400" b="1"/>
            </a:lvl1pPr>
          </a:lstStyle>
          <a:p>
            <a:r>
              <a:rPr lang="en-US" dirty="0"/>
              <a:t>DIFFERENT CRITERIA ARE CONSIDERED</a:t>
            </a:r>
          </a:p>
        </p:txBody>
      </p:sp>
      <p:sp>
        <p:nvSpPr>
          <p:cNvPr id="5" name="4 CuadroTexto"/>
          <p:cNvSpPr txBox="1"/>
          <p:nvPr/>
        </p:nvSpPr>
        <p:spPr>
          <a:xfrm>
            <a:off x="233445" y="4585480"/>
            <a:ext cx="8640960" cy="1768140"/>
          </a:xfrm>
          <a:prstGeom prst="rect">
            <a:avLst/>
          </a:prstGeom>
          <a:solidFill>
            <a:srgbClr val="FFC000"/>
          </a:solidFill>
          <a:ln>
            <a:noFill/>
          </a:ln>
        </p:spPr>
        <p:style>
          <a:lnRef idx="3">
            <a:schemeClr val="lt1"/>
          </a:lnRef>
          <a:fillRef idx="1">
            <a:schemeClr val="accent1"/>
          </a:fillRef>
          <a:effectRef idx="1">
            <a:schemeClr val="accent1"/>
          </a:effectRef>
          <a:fontRef idx="minor">
            <a:schemeClr val="lt1"/>
          </a:fontRef>
        </p:style>
        <p:txBody>
          <a:bodyPr wrap="square" lIns="360000" tIns="144000" bIns="144000" rtlCol="0">
            <a:spAutoFit/>
          </a:bodyPr>
          <a:lstStyle/>
          <a:p>
            <a:r>
              <a:rPr lang="en-US" sz="2400" dirty="0">
                <a:solidFill>
                  <a:schemeClr val="tx1"/>
                </a:solidFill>
              </a:rPr>
              <a:t>The measure in which </a:t>
            </a:r>
            <a:r>
              <a:rPr lang="en-US" sz="2400" b="1" dirty="0">
                <a:solidFill>
                  <a:schemeClr val="tx1"/>
                </a:solidFill>
              </a:rPr>
              <a:t>some criteria weigh more or less </a:t>
            </a:r>
            <a:r>
              <a:rPr lang="en-US" sz="2400" dirty="0">
                <a:solidFill>
                  <a:schemeClr val="tx1"/>
                </a:solidFill>
              </a:rPr>
              <a:t>in the decisions on R&amp;D&amp;I generally depends on </a:t>
            </a:r>
            <a:r>
              <a:rPr lang="en-US" sz="2400" b="1" dirty="0">
                <a:solidFill>
                  <a:schemeClr val="tx1"/>
                </a:solidFill>
              </a:rPr>
              <a:t>who </a:t>
            </a:r>
            <a:r>
              <a:rPr lang="en-US" sz="2400" dirty="0">
                <a:solidFill>
                  <a:schemeClr val="tx1"/>
                </a:solidFill>
              </a:rPr>
              <a:t>makes the decision (researchers, governments, financing agencies, charities, businesses, etc.)</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94122"/>
          </a:xfrm>
          <a:solidFill>
            <a:srgbClr val="FFC000"/>
          </a:solidFill>
        </p:spPr>
        <p:txBody>
          <a:bodyPr>
            <a:noAutofit/>
          </a:bodyPr>
          <a:lstStyle/>
          <a:p>
            <a:r>
              <a:rPr lang="en-US" sz="2400" dirty="0"/>
              <a:t>Decisions solely based on </a:t>
            </a:r>
            <a:r>
              <a:rPr lang="en-US" sz="2400" b="1" dirty="0"/>
              <a:t>market response </a:t>
            </a:r>
            <a:r>
              <a:rPr lang="en-US" sz="2400" dirty="0"/>
              <a:t/>
            </a:r>
            <a:br>
              <a:rPr lang="en-US" sz="2400" dirty="0"/>
            </a:br>
            <a:r>
              <a:rPr lang="en-US" sz="2400" dirty="0"/>
              <a:t>or economic development</a:t>
            </a:r>
          </a:p>
        </p:txBody>
      </p:sp>
      <p:sp>
        <p:nvSpPr>
          <p:cNvPr id="3" name="2 Marcador de contenido"/>
          <p:cNvSpPr>
            <a:spLocks noGrp="1"/>
          </p:cNvSpPr>
          <p:nvPr>
            <p:ph idx="1"/>
          </p:nvPr>
        </p:nvSpPr>
        <p:spPr>
          <a:xfrm>
            <a:off x="457200" y="1600200"/>
            <a:ext cx="8229600" cy="4997152"/>
          </a:xfrm>
          <a:solidFill>
            <a:schemeClr val="tx2">
              <a:lumMod val="60000"/>
              <a:lumOff val="40000"/>
            </a:schemeClr>
          </a:solidFill>
        </p:spPr>
        <p:txBody>
          <a:bodyPr tIns="144000" bIns="144000">
            <a:noAutofit/>
          </a:bodyPr>
          <a:lstStyle/>
          <a:p>
            <a:pPr>
              <a:lnSpc>
                <a:spcPct val="120000"/>
              </a:lnSpc>
              <a:spcBef>
                <a:spcPts val="600"/>
              </a:spcBef>
              <a:spcAft>
                <a:spcPts val="600"/>
              </a:spcAft>
            </a:pPr>
            <a:r>
              <a:rPr lang="en-US" sz="2200" b="1" dirty="0">
                <a:solidFill>
                  <a:schemeClr val="bg1"/>
                </a:solidFill>
              </a:rPr>
              <a:t>Ethical dilemmas. </a:t>
            </a:r>
            <a:r>
              <a:rPr lang="en-US" sz="2200" dirty="0">
                <a:solidFill>
                  <a:schemeClr val="bg1"/>
                </a:solidFill>
              </a:rPr>
              <a:t>Some decisions pose ethical dilemmas, such as the increase of inequality in access to knowledge. </a:t>
            </a:r>
            <a:endParaRPr lang="en-US" sz="2200" b="1" dirty="0">
              <a:solidFill>
                <a:schemeClr val="bg1"/>
              </a:solidFill>
            </a:endParaRPr>
          </a:p>
          <a:p>
            <a:pPr>
              <a:lnSpc>
                <a:spcPct val="120000"/>
              </a:lnSpc>
              <a:spcBef>
                <a:spcPts val="600"/>
              </a:spcBef>
              <a:spcAft>
                <a:spcPts val="600"/>
              </a:spcAft>
            </a:pPr>
            <a:r>
              <a:rPr lang="en-US" sz="2200" b="1" dirty="0">
                <a:solidFill>
                  <a:schemeClr val="bg1"/>
                </a:solidFill>
              </a:rPr>
              <a:t>Waste of opportunities.</a:t>
            </a:r>
            <a:r>
              <a:rPr lang="en-US" sz="2200" dirty="0">
                <a:solidFill>
                  <a:schemeClr val="bg1"/>
                </a:solidFill>
              </a:rPr>
              <a:t> If potential users are not consulted, it is difficult to know what they want, need or expect. Some opportunities can be missed.</a:t>
            </a:r>
          </a:p>
          <a:p>
            <a:pPr>
              <a:lnSpc>
                <a:spcPct val="120000"/>
              </a:lnSpc>
              <a:spcBef>
                <a:spcPts val="600"/>
              </a:spcBef>
              <a:spcAft>
                <a:spcPts val="600"/>
              </a:spcAft>
            </a:pPr>
            <a:r>
              <a:rPr lang="en-US" sz="2200" b="1" dirty="0">
                <a:solidFill>
                  <a:schemeClr val="bg1"/>
                </a:solidFill>
              </a:rPr>
              <a:t>Unwanted effects. </a:t>
            </a:r>
            <a:r>
              <a:rPr lang="en-US" sz="2200" dirty="0">
                <a:solidFill>
                  <a:schemeClr val="bg1"/>
                </a:solidFill>
              </a:rPr>
              <a:t>If stakeholders are not consulted, unexpected situations may arise: rejection once the technology reaches the market, unexpected success with displacement of other technologies, unexpected uses, etc.</a:t>
            </a: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2406</TotalTime>
  <Words>1333</Words>
  <Application>Microsoft Office PowerPoint</Application>
  <PresentationFormat>Presentación en pantalla (4:3)</PresentationFormat>
  <Paragraphs>180</Paragraphs>
  <Slides>35</Slides>
  <Notes>0</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Tema de Office</vt:lpstr>
      <vt:lpstr>Diapositiva 1</vt:lpstr>
      <vt:lpstr>Diapositiva 2</vt:lpstr>
      <vt:lpstr>Diapositiva 3</vt:lpstr>
      <vt:lpstr>Diapositiva 4</vt:lpstr>
      <vt:lpstr>Diapositiva 5</vt:lpstr>
      <vt:lpstr>Diapositiva 6</vt:lpstr>
      <vt:lpstr>Diapositiva 7</vt:lpstr>
      <vt:lpstr>Diapositiva 8</vt:lpstr>
      <vt:lpstr>Decisions solely based on market response  or economic development</vt:lpstr>
      <vt:lpstr>Diapositiva 10</vt:lpstr>
      <vt:lpstr>Some examples:  1. Rejection of a technology once it has reached the market</vt:lpstr>
      <vt:lpstr>Some examples:  2. R&amp;D&amp;I decisions that increase inequality</vt:lpstr>
      <vt:lpstr>Diapositiva 13</vt:lpstr>
      <vt:lpstr>Diapositiva 14</vt:lpstr>
      <vt:lpstr>Can we do it better?</vt:lpstr>
      <vt:lpstr>On one hand,  RRI arises from a Bottom-Up process</vt:lpstr>
      <vt:lpstr>Reflection on R&amp;D&amp;I is not new </vt:lpstr>
      <vt:lpstr>Diapositiva 18</vt:lpstr>
      <vt:lpstr> The ladder of Science Communication, Public engagement and Public Participation in Science </vt:lpstr>
      <vt:lpstr>On the other hand,  RRI is determined by a Top-Down process</vt:lpstr>
      <vt:lpstr>Evolution of the European discourse on the Science/Society relationship and the integration of RRI as a strategic element</vt:lpstr>
      <vt:lpstr>Diapositiva 22</vt:lpstr>
      <vt:lpstr>Towards a definition</vt:lpstr>
      <vt:lpstr>Von Schomberg (2011). Definition of RRI</vt:lpstr>
      <vt:lpstr>Stilgoe J, Owen R, Magnaghten P (2013)</vt:lpstr>
      <vt:lpstr>Stilgoe et al. (2013)  Definition of Responsible Innovation</vt:lpstr>
      <vt:lpstr>Stilgoe et al. (2013) Four dimensions of RI</vt:lpstr>
      <vt:lpstr>Institutional definitions</vt:lpstr>
      <vt:lpstr>Diapositiva 29</vt:lpstr>
      <vt:lpstr>What do the different definitions of RRI have in common?</vt:lpstr>
      <vt:lpstr>Diapositiva 31</vt:lpstr>
      <vt:lpstr>Diapositiva 32</vt:lpstr>
      <vt:lpstr>Diapositiva 33</vt:lpstr>
      <vt:lpstr>Diapositiva 34</vt:lpstr>
      <vt:lpstr>Final Remarks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Revisor</dc:creator>
  <cp:lastModifiedBy>u65979</cp:lastModifiedBy>
  <cp:revision>267</cp:revision>
  <dcterms:created xsi:type="dcterms:W3CDTF">2017-05-18T10:32:42Z</dcterms:created>
  <dcterms:modified xsi:type="dcterms:W3CDTF">2017-07-28T18:32:37Z</dcterms:modified>
</cp:coreProperties>
</file>